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77" r:id="rId5"/>
    <p:sldId id="281" r:id="rId6"/>
    <p:sldId id="279" r:id="rId7"/>
    <p:sldId id="261" r:id="rId8"/>
    <p:sldId id="290" r:id="rId9"/>
    <p:sldId id="294" r:id="rId10"/>
    <p:sldId id="268" r:id="rId11"/>
    <p:sldId id="267" r:id="rId12"/>
    <p:sldId id="280" r:id="rId13"/>
    <p:sldId id="269" r:id="rId14"/>
    <p:sldId id="270" r:id="rId15"/>
    <p:sldId id="271" r:id="rId16"/>
    <p:sldId id="275" r:id="rId17"/>
    <p:sldId id="283" r:id="rId18"/>
    <p:sldId id="273" r:id="rId19"/>
    <p:sldId id="274" r:id="rId20"/>
    <p:sldId id="284" r:id="rId21"/>
    <p:sldId id="259" r:id="rId22"/>
    <p:sldId id="288" r:id="rId23"/>
    <p:sldId id="285" r:id="rId24"/>
    <p:sldId id="286" r:id="rId25"/>
    <p:sldId id="287" r:id="rId26"/>
    <p:sldId id="293" r:id="rId27"/>
    <p:sldId id="291" r:id="rId28"/>
    <p:sldId id="289" r:id="rId29"/>
    <p:sldId id="264" r:id="rId30"/>
    <p:sldId id="265" r:id="rId31"/>
    <p:sldId id="266" r:id="rId32"/>
    <p:sldId id="278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FF7B06-D628-4BE8-A7D5-EEAF31E262D7}">
          <p14:sldIdLst>
            <p14:sldId id="256"/>
            <p14:sldId id="257"/>
            <p14:sldId id="258"/>
            <p14:sldId id="277"/>
            <p14:sldId id="281"/>
            <p14:sldId id="279"/>
            <p14:sldId id="261"/>
            <p14:sldId id="290"/>
            <p14:sldId id="294"/>
            <p14:sldId id="268"/>
            <p14:sldId id="267"/>
            <p14:sldId id="280"/>
            <p14:sldId id="269"/>
            <p14:sldId id="270"/>
            <p14:sldId id="271"/>
            <p14:sldId id="275"/>
            <p14:sldId id="283"/>
            <p14:sldId id="273"/>
            <p14:sldId id="274"/>
            <p14:sldId id="284"/>
            <p14:sldId id="259"/>
            <p14:sldId id="288"/>
            <p14:sldId id="285"/>
            <p14:sldId id="286"/>
            <p14:sldId id="287"/>
            <p14:sldId id="293"/>
            <p14:sldId id="291"/>
            <p14:sldId id="289"/>
            <p14:sldId id="264"/>
            <p14:sldId id="265"/>
            <p14:sldId id="266"/>
            <p14:sldId id="278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FF"/>
    <a:srgbClr val="FFC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2584" autoAdjust="0"/>
  </p:normalViewPr>
  <p:slideViewPr>
    <p:cSldViewPr snapToGrid="0">
      <p:cViewPr varScale="1">
        <p:scale>
          <a:sx n="98" d="100"/>
          <a:sy n="98" d="100"/>
        </p:scale>
        <p:origin x="19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EDBB5-A6B1-40EC-89A8-E947D074F390}" type="datetimeFigureOut">
              <a:rPr lang="en-GB" smtClean="0"/>
              <a:pPr/>
              <a:t>08/04/2019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33D5-A9E2-4C4D-9BD6-90577C8A078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20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This is how presentation  is structured</a:t>
            </a:r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Study the </a:t>
            </a:r>
            <a:r>
              <a:rPr lang="en-GB" b="1" dirty="0"/>
              <a:t>optical cross section spectrum(such as ……) </a:t>
            </a:r>
            <a:r>
              <a:rPr lang="en-GB" dirty="0"/>
              <a:t>of a self supporting triangular gold NP illuminated by a plan wave incident in the </a:t>
            </a:r>
            <a:r>
              <a:rPr lang="en-GB" dirty="0" err="1"/>
              <a:t>neg.z</a:t>
            </a:r>
            <a:r>
              <a:rPr lang="en-GB" dirty="0"/>
              <a:t> </a:t>
            </a:r>
            <a:r>
              <a:rPr lang="en-GB" dirty="0" err="1"/>
              <a:t>direc</a:t>
            </a:r>
            <a:r>
              <a:rPr lang="en-GB" dirty="0"/>
              <a:t> and polarised along x axis</a:t>
            </a:r>
          </a:p>
          <a:p>
            <a:r>
              <a:rPr lang="en-GB" dirty="0"/>
              <a:t>And </a:t>
            </a:r>
            <a:r>
              <a:rPr lang="en-GB" dirty="0" err="1"/>
              <a:t>tring</a:t>
            </a:r>
            <a:r>
              <a:rPr lang="en-GB" dirty="0"/>
              <a:t> gold NP on a semi finite subs illuminated by </a:t>
            </a:r>
            <a:r>
              <a:rPr lang="en-GB" b="1" dirty="0"/>
              <a:t>two plane waves </a:t>
            </a:r>
            <a:r>
              <a:rPr lang="en-GB" dirty="0"/>
              <a:t>one along x and one </a:t>
            </a:r>
            <a:r>
              <a:rPr lang="en-GB" dirty="0" err="1"/>
              <a:t>aong</a:t>
            </a:r>
            <a:r>
              <a:rPr lang="en-GB" dirty="0"/>
              <a:t> y  with neg z direction propagation. Compare the result and see the effect of the dielectric substrate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5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NPs r minute structure with </a:t>
            </a:r>
            <a:r>
              <a:rPr lang="en-GB" dirty="0" err="1"/>
              <a:t>larg</a:t>
            </a:r>
            <a:r>
              <a:rPr lang="en-GB" dirty="0"/>
              <a:t> surface area to </a:t>
            </a:r>
            <a:r>
              <a:rPr lang="en-GB" dirty="0" err="1"/>
              <a:t>volumn</a:t>
            </a:r>
            <a:endParaRPr lang="en-GB" dirty="0"/>
          </a:p>
          <a:p>
            <a:r>
              <a:rPr lang="en-GB" dirty="0"/>
              <a:t>.shape and </a:t>
            </a:r>
            <a:r>
              <a:rPr lang="en-GB" dirty="0" err="1"/>
              <a:t>siye</a:t>
            </a:r>
            <a:r>
              <a:rPr lang="en-GB" dirty="0"/>
              <a:t> of… influence its</a:t>
            </a:r>
            <a:r>
              <a:rPr lang="en-GB" baseline="0" dirty="0"/>
              <a:t> property</a:t>
            </a:r>
            <a:endParaRPr lang="en-GB" dirty="0"/>
          </a:p>
          <a:p>
            <a:r>
              <a:rPr lang="en-GB" dirty="0"/>
              <a:t>We r specifically interested in  metal </a:t>
            </a:r>
            <a:r>
              <a:rPr lang="en-GB" dirty="0" err="1"/>
              <a:t>nano</a:t>
            </a:r>
            <a:r>
              <a:rPr lang="en-GB" dirty="0"/>
              <a:t> particles</a:t>
            </a:r>
          </a:p>
          <a:p>
            <a:r>
              <a:rPr lang="en-GB" dirty="0"/>
              <a:t>In </a:t>
            </a:r>
            <a:r>
              <a:rPr lang="en-GB" dirty="0" err="1"/>
              <a:t>inorg</a:t>
            </a:r>
            <a:r>
              <a:rPr lang="en-GB" dirty="0"/>
              <a:t> we have </a:t>
            </a:r>
            <a:r>
              <a:rPr lang="en-GB" dirty="0" err="1"/>
              <a:t>metaj</a:t>
            </a:r>
            <a:r>
              <a:rPr lang="en-GB" dirty="0"/>
              <a:t> like ….. We r interested in gold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5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Electronics: </a:t>
            </a:r>
            <a:r>
              <a:rPr lang="en-GB" dirty="0" err="1"/>
              <a:t>creat</a:t>
            </a:r>
            <a:r>
              <a:rPr lang="en-GB" dirty="0"/>
              <a:t> big digital displays ,low cost, high efficiency…….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06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Artist used optical properties to </a:t>
            </a:r>
            <a:r>
              <a:rPr lang="en-GB" dirty="0" err="1"/>
              <a:t>creat</a:t>
            </a:r>
            <a:r>
              <a:rPr lang="en-GB" dirty="0"/>
              <a:t> brilliant </a:t>
            </a:r>
            <a:r>
              <a:rPr lang="en-GB" dirty="0" err="1"/>
              <a:t>color</a:t>
            </a:r>
            <a:r>
              <a:rPr lang="en-GB" dirty="0"/>
              <a:t> by inserting ….. Groups of </a:t>
            </a:r>
            <a:r>
              <a:rPr lang="en-GB" dirty="0" err="1"/>
              <a:t>colors</a:t>
            </a:r>
            <a:r>
              <a:rPr lang="en-GB" dirty="0"/>
              <a:t> were generated</a:t>
            </a:r>
          </a:p>
          <a:p>
            <a:r>
              <a:rPr lang="en-GB" dirty="0"/>
              <a:t>SPR : FREE CHARGES-oscillating charges=PLASMON-CONDITION :::: </a:t>
            </a:r>
          </a:p>
          <a:p>
            <a:r>
              <a:rPr lang="en-GB" dirty="0"/>
              <a:t>SPP: </a:t>
            </a:r>
            <a:r>
              <a:rPr lang="en-GB" dirty="0" err="1"/>
              <a:t>em</a:t>
            </a:r>
            <a:r>
              <a:rPr lang="en-GB" dirty="0"/>
              <a:t>: EXCITATION that </a:t>
            </a:r>
            <a:r>
              <a:rPr lang="en-GB" dirty="0" err="1"/>
              <a:t>propogate</a:t>
            </a:r>
            <a:r>
              <a:rPr lang="en-GB" dirty="0"/>
              <a:t> in a wave form along a planar interface between diel and metal mediums whose electric field declines </a:t>
            </a:r>
            <a:r>
              <a:rPr lang="en-GB" dirty="0" err="1"/>
              <a:t>exponnialy</a:t>
            </a:r>
            <a:r>
              <a:rPr lang="en-GB" dirty="0"/>
              <a:t> with the space ( MAXWELL equations should be solved </a:t>
            </a:r>
            <a:r>
              <a:rPr lang="en-GB" dirty="0" err="1"/>
              <a:t>seperatly</a:t>
            </a:r>
            <a:r>
              <a:rPr lang="en-GB" dirty="0"/>
              <a:t> in 2 mediums to derive the electric </a:t>
            </a:r>
            <a:r>
              <a:rPr lang="en-GB" dirty="0" err="1"/>
              <a:t>fild</a:t>
            </a:r>
            <a:r>
              <a:rPr lang="en-GB" dirty="0"/>
              <a:t>)</a:t>
            </a:r>
          </a:p>
          <a:p>
            <a:r>
              <a:rPr lang="en-GB" dirty="0"/>
              <a:t>LSPR: an OPTICAL EVENT created by light when it come on contact </a:t>
            </a:r>
            <a:r>
              <a:rPr lang="en-GB" dirty="0" err="1"/>
              <a:t>eith</a:t>
            </a:r>
            <a:r>
              <a:rPr lang="en-GB" dirty="0"/>
              <a:t> a conductive np , NP is lesser than the wave length, </a:t>
            </a:r>
            <a:r>
              <a:rPr lang="en-GB" dirty="0" err="1"/>
              <a:t>Efield</a:t>
            </a:r>
            <a:r>
              <a:rPr lang="en-GB" dirty="0"/>
              <a:t> can be used to move electrons from its stable position ending with oscillating with the same </a:t>
            </a:r>
            <a:r>
              <a:rPr lang="en-GB" dirty="0" err="1"/>
              <a:t>freq</a:t>
            </a:r>
            <a:r>
              <a:rPr lang="en-GB" dirty="0"/>
              <a:t> of metal</a:t>
            </a:r>
          </a:p>
          <a:p>
            <a:r>
              <a:rPr lang="en-GB" dirty="0"/>
              <a:t>Light incident …some radiation will be absorbed some scattered in all direction by oscillating </a:t>
            </a:r>
            <a:r>
              <a:rPr lang="en-GB" dirty="0" err="1"/>
              <a:t>chrges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3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Scattering cross section </a:t>
            </a:r>
            <a:r>
              <a:rPr lang="en-GB" b="0" u="sng" dirty="0">
                <a:solidFill>
                  <a:srgbClr val="C00000"/>
                </a:solidFill>
                <a:highlight>
                  <a:srgbClr val="800000"/>
                </a:highlight>
              </a:rPr>
              <a:t>determine</a:t>
            </a:r>
            <a:r>
              <a:rPr lang="en-GB" b="0" dirty="0">
                <a:solidFill>
                  <a:srgbClr val="C00000"/>
                </a:solidFill>
                <a:highlight>
                  <a:srgbClr val="800000"/>
                </a:highlight>
              </a:rPr>
              <a:t>s</a:t>
            </a:r>
            <a:r>
              <a:rPr lang="en-GB" b="0" dirty="0">
                <a:solidFill>
                  <a:srgbClr val="FF0000"/>
                </a:solidFill>
              </a:rPr>
              <a:t> how much radiation is scattered by particle and can be calculated by the Mie theory formulations …….RATIO OF SCATTERED ENERGY TO INCIEBENT ENERGY FLUX</a:t>
            </a:r>
          </a:p>
          <a:p>
            <a:r>
              <a:rPr lang="en-GB" b="1" dirty="0">
                <a:solidFill>
                  <a:srgbClr val="FF0000"/>
                </a:solidFill>
              </a:rPr>
              <a:t>ABSORPTION CROSS SECTIN </a:t>
            </a:r>
            <a:r>
              <a:rPr lang="en-GB" b="0" dirty="0">
                <a:solidFill>
                  <a:srgbClr val="FF0000"/>
                </a:solidFill>
              </a:rPr>
              <a:t>: is  the ratio of the energy absorbed by particle to </a:t>
            </a:r>
            <a:r>
              <a:rPr lang="en-GB" b="0" dirty="0" err="1">
                <a:solidFill>
                  <a:srgbClr val="FF0000"/>
                </a:solidFill>
              </a:rPr>
              <a:t>incidenet</a:t>
            </a:r>
            <a:r>
              <a:rPr lang="en-GB" b="0" dirty="0">
                <a:solidFill>
                  <a:srgbClr val="FF0000"/>
                </a:solidFill>
              </a:rPr>
              <a:t> ENERGY FLUX</a:t>
            </a:r>
          </a:p>
          <a:p>
            <a:r>
              <a:rPr lang="en-GB" b="1" dirty="0">
                <a:solidFill>
                  <a:srgbClr val="FF0000"/>
                </a:solidFill>
              </a:rPr>
              <a:t>EXTINCTION CROSS </a:t>
            </a:r>
            <a:r>
              <a:rPr lang="en-GB" b="0" dirty="0">
                <a:solidFill>
                  <a:srgbClr val="FF0000"/>
                </a:solidFill>
              </a:rPr>
              <a:t>: IS THE AMOUNT OF ENERGY THAT REMOVED FROM E FILED DUE TO ABSORP AND SCATTER  </a:t>
            </a:r>
          </a:p>
          <a:p>
            <a:r>
              <a:rPr lang="en-GB" b="0" dirty="0">
                <a:solidFill>
                  <a:srgbClr val="FF0000"/>
                </a:solidFill>
              </a:rPr>
              <a:t>From scattered field many important physical quantity</a:t>
            </a:r>
            <a:r>
              <a:rPr lang="en-GB" b="0" baseline="0" dirty="0">
                <a:solidFill>
                  <a:srgbClr val="FF0000"/>
                </a:solidFill>
              </a:rPr>
              <a:t> can be obtained such as cross section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3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Used to describe the interaction of the electric </a:t>
            </a:r>
            <a:r>
              <a:rPr lang="en-GB" dirty="0" err="1"/>
              <a:t>feld</a:t>
            </a:r>
            <a:r>
              <a:rPr lang="en-GB" dirty="0"/>
              <a:t> with the </a:t>
            </a:r>
            <a:r>
              <a:rPr lang="en-GB" dirty="0" err="1"/>
              <a:t>metall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</a:t>
            </a:r>
            <a:r>
              <a:rPr lang="de-DE" baseline="0" dirty="0"/>
              <a:t> </a:t>
            </a:r>
            <a:r>
              <a:rPr lang="de-DE" baseline="0" dirty="0" err="1"/>
              <a:t>comsol</a:t>
            </a:r>
            <a:r>
              <a:rPr lang="de-DE" baseline="0" dirty="0"/>
              <a:t> </a:t>
            </a:r>
            <a:r>
              <a:rPr lang="de-DE" baseline="0" dirty="0" err="1"/>
              <a:t>these</a:t>
            </a:r>
            <a:r>
              <a:rPr lang="de-DE" baseline="0" dirty="0"/>
              <a:t> B C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applied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an </a:t>
            </a:r>
            <a:r>
              <a:rPr lang="de-DE" baseline="0" dirty="0" err="1"/>
              <a:t>exterior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surround</a:t>
            </a:r>
            <a:r>
              <a:rPr lang="de-DE" baseline="0" dirty="0"/>
              <a:t> the </a:t>
            </a:r>
            <a:r>
              <a:rPr lang="de-DE" baseline="0" dirty="0" err="1"/>
              <a:t>solution</a:t>
            </a:r>
            <a:r>
              <a:rPr lang="de-DE" baseline="0" dirty="0"/>
              <a:t> </a:t>
            </a:r>
            <a:r>
              <a:rPr lang="de-DE" baseline="0" dirty="0" err="1"/>
              <a:t>domain</a:t>
            </a:r>
            <a:r>
              <a:rPr lang="de-DE" baseline="0" dirty="0"/>
              <a:t> and </a:t>
            </a:r>
            <a:r>
              <a:rPr lang="de-DE" baseline="0" dirty="0" err="1"/>
              <a:t>used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absorb</a:t>
            </a:r>
            <a:r>
              <a:rPr lang="de-DE" baseline="0" dirty="0"/>
              <a:t> </a:t>
            </a:r>
            <a:r>
              <a:rPr lang="de-DE" baseline="0" dirty="0" err="1"/>
              <a:t>scattered</a:t>
            </a:r>
            <a:r>
              <a:rPr lang="de-DE" baseline="0" dirty="0"/>
              <a:t> </a:t>
            </a:r>
            <a:r>
              <a:rPr lang="de-DE" baseline="0" dirty="0" err="1"/>
              <a:t>radiation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out </a:t>
            </a:r>
            <a:r>
              <a:rPr lang="de-DE" baseline="0" dirty="0" err="1"/>
              <a:t>reflection</a:t>
            </a:r>
            <a:endParaRPr lang="de-DE" dirty="0"/>
          </a:p>
          <a:p>
            <a:r>
              <a:rPr lang="de-DE" dirty="0" err="1"/>
              <a:t>Deviding</a:t>
            </a:r>
            <a:r>
              <a:rPr lang="de-DE" dirty="0"/>
              <a:t>…….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the </a:t>
            </a:r>
            <a:r>
              <a:rPr lang="de-DE" dirty="0" err="1"/>
              <a:t>üptical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element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comsol</a:t>
            </a:r>
            <a:r>
              <a:rPr lang="de-DE" dirty="0"/>
              <a:t> </a:t>
            </a:r>
            <a:r>
              <a:rPr lang="de-DE" dirty="0" err="1"/>
              <a:t>compines</a:t>
            </a:r>
            <a:r>
              <a:rPr lang="de-DE" dirty="0"/>
              <a:t> the enteire </a:t>
            </a:r>
            <a:r>
              <a:rPr lang="de-DE" dirty="0" err="1"/>
              <a:t>solutions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F33D5-A9E2-4C4D-9BD6-90577C8A078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64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359B-99AC-4B7A-981C-ACA5FF00705C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9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D297-1480-4CDB-BE40-70986D9DCC10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4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28C5-2AE5-4101-BBF1-B98B4E2042F9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3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5"/>
            <a:ext cx="7886700" cy="581067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46202"/>
            <a:ext cx="7886700" cy="5389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36139"/>
            <a:ext cx="9144000" cy="54451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just">
              <a:defRPr/>
            </a:lvl1pPr>
          </a:lstStyle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‹#›</a:t>
            </a:fld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711588-7E02-4144-BA56-95AAE2B8AA94}"/>
              </a:ext>
            </a:extLst>
          </p:cNvPr>
          <p:cNvCxnSpPr/>
          <p:nvPr userDrawn="1"/>
        </p:nvCxnSpPr>
        <p:spPr>
          <a:xfrm>
            <a:off x="3101009" y="850790"/>
            <a:ext cx="541434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2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7106-FA50-402E-9216-4825ABD94094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B7766-0E81-4B24-9D38-5035FDC3BA78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57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813-08AC-445A-8DB2-A215169D2DFD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86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28E1-1AA7-40DC-9E3A-9FE804B5AA23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0F6-98B1-4E8B-8967-677397ED12E0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17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9931-435B-415A-B6F1-D78DB06C1D87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50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928F-4EE8-4A60-BB27-DE20F1F2A29C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93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04769-46A0-4CB1-A031-89C4C35992D8}" type="datetime1">
              <a:rPr lang="en-GB" smtClean="0"/>
              <a:pPr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89F75-25C2-4C9C-99AD-CF4E24579A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ritishmuseum.tumblr.com/post/120689869617/the-lycurgus-cup" TargetMode="External"/><Relationship Id="rId2" Type="http://schemas.openxmlformats.org/officeDocument/2006/relationships/hyperlink" Target="https://www.comsol.com/paper/download/181101/crompton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ature01937" TargetMode="External"/><Relationship Id="rId4" Type="http://schemas.openxmlformats.org/officeDocument/2006/relationships/hyperlink" Target="https://www.reddit.com/r/travel/comments/8smwhx/the_stained_glass_of_saintechapelle_in_pari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30AA-BA91-469D-9F67-0F3F30D08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763" y="1042737"/>
            <a:ext cx="7038474" cy="2270914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tx2"/>
                </a:solidFill>
              </a:rPr>
              <a:t>Electromagnetic simulation of the</a:t>
            </a:r>
            <a:br>
              <a:rPr lang="en-GB" sz="4000" b="1" dirty="0">
                <a:solidFill>
                  <a:schemeClr val="tx2"/>
                </a:solidFill>
              </a:rPr>
            </a:br>
            <a:r>
              <a:rPr lang="en-IN" sz="4000" b="1" dirty="0">
                <a:solidFill>
                  <a:schemeClr val="tx2"/>
                </a:solidFill>
              </a:rPr>
              <a:t>optical response of </a:t>
            </a:r>
            <a:r>
              <a:rPr lang="en-GB" sz="4000" b="1" dirty="0">
                <a:solidFill>
                  <a:schemeClr val="tx2"/>
                </a:solidFill>
              </a:rPr>
              <a:t>gold triangular nanoprism: The eﬀect of dielectric substrate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3CCA6-84B5-4343-A438-9028FDC3CC92}"/>
              </a:ext>
            </a:extLst>
          </p:cNvPr>
          <p:cNvSpPr txBox="1"/>
          <p:nvPr/>
        </p:nvSpPr>
        <p:spPr>
          <a:xfrm>
            <a:off x="1052763" y="3535155"/>
            <a:ext cx="4022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Shoukath Ali  	: 6819945</a:t>
            </a:r>
          </a:p>
          <a:p>
            <a:r>
              <a:rPr lang="en-GB" sz="1600" dirty="0" err="1"/>
              <a:t>Hala</a:t>
            </a:r>
            <a:r>
              <a:rPr lang="en-GB" sz="1600" dirty="0"/>
              <a:t> Fares		: 6772271</a:t>
            </a:r>
          </a:p>
          <a:p>
            <a:endParaRPr lang="en-GB" sz="1600" dirty="0"/>
          </a:p>
          <a:p>
            <a:r>
              <a:rPr lang="de-DE" sz="1600" dirty="0"/>
              <a:t>S</a:t>
            </a:r>
            <a:r>
              <a:rPr lang="en-GB" sz="1600" dirty="0" err="1"/>
              <a:t>upervisor</a:t>
            </a:r>
            <a:r>
              <a:rPr lang="en-GB" sz="1600" dirty="0"/>
              <a:t> 	: </a:t>
            </a:r>
            <a:r>
              <a:rPr lang="en-GB" sz="1600" dirty="0" err="1"/>
              <a:t>Dr.</a:t>
            </a:r>
            <a:r>
              <a:rPr lang="en-GB" sz="1600" dirty="0"/>
              <a:t> Viktor </a:t>
            </a:r>
            <a:r>
              <a:rPr lang="en-GB" sz="1600" dirty="0" err="1"/>
              <a:t>Myroshnychenko</a:t>
            </a:r>
            <a:r>
              <a:rPr lang="en-GB" sz="1600" dirty="0"/>
              <a:t> </a:t>
            </a:r>
            <a:endParaRPr lang="de-DE" sz="1600" dirty="0"/>
          </a:p>
          <a:p>
            <a:endParaRPr lang="en-GB" sz="1600" dirty="0"/>
          </a:p>
          <a:p>
            <a:r>
              <a:rPr lang="en-GB" dirty="0"/>
              <a:t>Theoretische Elektrotechnik Group</a:t>
            </a:r>
          </a:p>
          <a:p>
            <a:r>
              <a:rPr lang="en-GB" sz="1600" dirty="0"/>
              <a:t>Paderborn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54CF7-956F-4F08-A799-FCDA21E9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1" y="5266813"/>
            <a:ext cx="2378869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8CD842-8B8C-4110-8D67-29B747FC73DB}"/>
              </a:ext>
            </a:extLst>
          </p:cNvPr>
          <p:cNvSpPr txBox="1"/>
          <p:nvPr/>
        </p:nvSpPr>
        <p:spPr>
          <a:xfrm>
            <a:off x="5358116" y="4273818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Masters project – Final Talk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2139C-416A-49F5-A6D0-6BFE5A16CF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9301" y="5381814"/>
            <a:ext cx="1581936" cy="7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8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CE6D-6EAF-40A7-B9EA-04CF02D1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 </a:t>
            </a:r>
            <a:r>
              <a:rPr lang="de-DE" dirty="0" err="1"/>
              <a:t>triangular</a:t>
            </a:r>
            <a:r>
              <a:rPr lang="de-DE" dirty="0"/>
              <a:t> </a:t>
            </a:r>
            <a:r>
              <a:rPr lang="de-DE" dirty="0" err="1"/>
              <a:t>nanoprism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2677C8-6224-4FE4-B146-652F2111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45654"/>
            <a:ext cx="7886700" cy="28637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A6724-FFC1-4361-8559-A3E9F521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10</a:t>
            </a:fld>
            <a:endParaRPr lang="en-GB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63E362-410A-4A44-8428-32D2086B1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50783"/>
              </p:ext>
            </p:extLst>
          </p:nvPr>
        </p:nvGraphicFramePr>
        <p:xfrm>
          <a:off x="2880220" y="4581095"/>
          <a:ext cx="32605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261">
                  <a:extLst>
                    <a:ext uri="{9D8B030D-6E8A-4147-A177-3AD203B41FA5}">
                      <a16:colId xmlns:a16="http://schemas.microsoft.com/office/drawing/2014/main" val="2908982000"/>
                    </a:ext>
                  </a:extLst>
                </a:gridCol>
                <a:gridCol w="1630261">
                  <a:extLst>
                    <a:ext uri="{9D8B030D-6E8A-4147-A177-3AD203B41FA5}">
                      <a16:colId xmlns:a16="http://schemas.microsoft.com/office/drawing/2014/main" val="1380940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32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Radius(R)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36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Thickness</a:t>
                      </a:r>
                      <a:r>
                        <a:rPr lang="de-DE" dirty="0"/>
                        <a:t>(T)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Length</a:t>
                      </a:r>
                      <a:r>
                        <a:rPr lang="de-DE" dirty="0"/>
                        <a:t>(L)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50nm – 250nm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7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90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6DC2-FF27-4A88-B701-8F43AB5B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supporting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7495A6-E4F7-44FC-830F-14DC64B5B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3" y="1665195"/>
            <a:ext cx="7125694" cy="35152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EEB-1A4F-41DA-AF5D-10E3C7CA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11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8274B-5CD1-4FD3-A349-D912C30C9234}"/>
              </a:ext>
            </a:extLst>
          </p:cNvPr>
          <p:cNvSpPr txBox="1"/>
          <p:nvPr/>
        </p:nvSpPr>
        <p:spPr>
          <a:xfrm>
            <a:off x="1805858" y="5714738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Fig: User </a:t>
            </a:r>
            <a:r>
              <a:rPr lang="de-DE" dirty="0" err="1"/>
              <a:t>meshed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self-supporting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42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82D3-69E9-4FFF-8526-D9DB4915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representation of planes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363A-13FB-459D-AA06-75BB5885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6139"/>
            <a:ext cx="9144000" cy="544513"/>
          </a:xfrm>
        </p:spPr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12</a:t>
            </a:fld>
            <a:endParaRPr lang="en-GB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F0FD61-F68E-4A73-933D-E58EA8DB45C7}"/>
                  </a:ext>
                </a:extLst>
              </p:cNvPr>
              <p:cNvSpPr txBox="1"/>
              <p:nvPr/>
            </p:nvSpPr>
            <p:spPr>
              <a:xfrm>
                <a:off x="3874598" y="2543121"/>
                <a:ext cx="3164456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Plane wave 1 : E= Ex*exp(j*k</a:t>
                </a:r>
                <a:r>
                  <a:rPr lang="en-GB" baseline="-25000" dirty="0"/>
                  <a:t>0</a:t>
                </a:r>
                <a:r>
                  <a:rPr lang="en-GB" dirty="0"/>
                  <a:t>)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0F0FD61-F68E-4A73-933D-E58EA8DB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598" y="2543121"/>
                <a:ext cx="3164456" cy="376770"/>
              </a:xfrm>
              <a:prstGeom prst="rect">
                <a:avLst/>
              </a:prstGeom>
              <a:blipFill>
                <a:blip r:embed="rId2"/>
                <a:stretch>
                  <a:fillRect l="-1734" t="-4839" r="-7129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6B8DD5C-203E-4DC7-A345-9C49189611BD}"/>
              </a:ext>
            </a:extLst>
          </p:cNvPr>
          <p:cNvGrpSpPr/>
          <p:nvPr/>
        </p:nvGrpSpPr>
        <p:grpSpPr>
          <a:xfrm>
            <a:off x="5474703" y="3352215"/>
            <a:ext cx="774295" cy="832850"/>
            <a:chOff x="6824843" y="1921345"/>
            <a:chExt cx="774295" cy="83285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C32EEA2-F41B-44D4-BE6C-D08A1E1A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52" y="2606777"/>
              <a:ext cx="40683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C563D74-4D01-4A2F-A155-A4E4BE97E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206472"/>
              <a:ext cx="0" cy="417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40FBE6-881C-4864-847C-13B0ED364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397311"/>
              <a:ext cx="251702" cy="2094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258AB1-A6CD-4986-A0A7-9D62777C55F1}"/>
                </a:ext>
              </a:extLst>
            </p:cNvPr>
            <p:cNvSpPr txBox="1"/>
            <p:nvPr/>
          </p:nvSpPr>
          <p:spPr>
            <a:xfrm>
              <a:off x="6824843" y="192134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z</a:t>
              </a:r>
              <a:endParaRPr lang="en-GB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8E38F7-D8AB-4906-898F-B51D41FEAA42}"/>
                </a:ext>
              </a:extLst>
            </p:cNvPr>
            <p:cNvSpPr txBox="1"/>
            <p:nvPr/>
          </p:nvSpPr>
          <p:spPr>
            <a:xfrm>
              <a:off x="7154817" y="214301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y</a:t>
              </a:r>
              <a:endParaRPr lang="en-GB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714BB8-55B0-40C3-8C1A-DCB6A6A2B199}"/>
                </a:ext>
              </a:extLst>
            </p:cNvPr>
            <p:cNvSpPr txBox="1"/>
            <p:nvPr/>
          </p:nvSpPr>
          <p:spPr>
            <a:xfrm>
              <a:off x="7308674" y="23848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x</a:t>
              </a:r>
              <a:endParaRPr lang="en-GB" b="1" dirty="0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98F2609-9BEE-40F1-9879-3BCEDFBE14D6}"/>
              </a:ext>
            </a:extLst>
          </p:cNvPr>
          <p:cNvSpPr/>
          <p:nvPr/>
        </p:nvSpPr>
        <p:spPr>
          <a:xfrm>
            <a:off x="4572000" y="3371471"/>
            <a:ext cx="1803633" cy="879006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6556D4-752D-4594-AC72-00CCADFD9520}"/>
              </a:ext>
            </a:extLst>
          </p:cNvPr>
          <p:cNvGrpSpPr/>
          <p:nvPr/>
        </p:nvGrpSpPr>
        <p:grpSpPr>
          <a:xfrm>
            <a:off x="4780033" y="3546976"/>
            <a:ext cx="714186" cy="662618"/>
            <a:chOff x="2948730" y="5573655"/>
            <a:chExt cx="714186" cy="66261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5269A2-3A06-49E4-9F3F-12AA1DAEFA45}"/>
                </a:ext>
              </a:extLst>
            </p:cNvPr>
            <p:cNvCxnSpPr>
              <a:cxnSpLocks/>
            </p:cNvCxnSpPr>
            <p:nvPr/>
          </p:nvCxnSpPr>
          <p:spPr>
            <a:xfrm>
              <a:off x="3171038" y="5591912"/>
              <a:ext cx="0" cy="39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1A4C88F-19AB-4D0D-B409-7785A9E4E7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30" y="5780015"/>
              <a:ext cx="432661" cy="13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72B160-BC23-4A91-A7D5-8F8B85C16E90}"/>
                </a:ext>
              </a:extLst>
            </p:cNvPr>
            <p:cNvSpPr txBox="1"/>
            <p:nvPr/>
          </p:nvSpPr>
          <p:spPr>
            <a:xfrm>
              <a:off x="3147356" y="58669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k</a:t>
              </a:r>
              <a:endParaRPr lang="en-GB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A7BC13-3931-4735-A3CB-29EF2A9E5EAF}"/>
                </a:ext>
              </a:extLst>
            </p:cNvPr>
            <p:cNvSpPr txBox="1"/>
            <p:nvPr/>
          </p:nvSpPr>
          <p:spPr>
            <a:xfrm>
              <a:off x="3366040" y="557365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E</a:t>
              </a:r>
              <a:endParaRPr lang="en-GB" b="1" dirty="0"/>
            </a:p>
          </p:txBody>
        </p:sp>
      </p:grpSp>
      <p:pic>
        <p:nvPicPr>
          <p:cNvPr id="15" name="Picture 14" descr="A picture containing sky, person&#10;&#10;Description automatically generated">
            <a:extLst>
              <a:ext uri="{FF2B5EF4-FFF2-40B4-BE49-F238E27FC236}">
                <a16:creationId xmlns:a16="http://schemas.microsoft.com/office/drawing/2014/main" id="{A3F304EF-71F6-4840-99A8-1E3F5D7B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20" y="1100538"/>
            <a:ext cx="1785648" cy="3029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D9845E-EE08-412B-A2EE-CF0AD5953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50" y="3597372"/>
            <a:ext cx="2630198" cy="183586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2764053-E935-4CD6-B19D-08CD3A1906A8}"/>
              </a:ext>
            </a:extLst>
          </p:cNvPr>
          <p:cNvGrpSpPr/>
          <p:nvPr/>
        </p:nvGrpSpPr>
        <p:grpSpPr>
          <a:xfrm>
            <a:off x="1843828" y="4997361"/>
            <a:ext cx="1820124" cy="1343905"/>
            <a:chOff x="1843828" y="4997361"/>
            <a:chExt cx="1820124" cy="13439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925C7-332D-4394-B2A7-43F3501451FB}"/>
                </a:ext>
              </a:extLst>
            </p:cNvPr>
            <p:cNvSpPr txBox="1"/>
            <p:nvPr/>
          </p:nvSpPr>
          <p:spPr>
            <a:xfrm>
              <a:off x="2417403" y="5712837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1FADC5-FFDB-4500-9406-9A9C6E12DA06}"/>
                </a:ext>
              </a:extLst>
            </p:cNvPr>
            <p:cNvGrpSpPr/>
            <p:nvPr/>
          </p:nvGrpSpPr>
          <p:grpSpPr>
            <a:xfrm>
              <a:off x="1843828" y="5032501"/>
              <a:ext cx="1820124" cy="1308765"/>
              <a:chOff x="2035223" y="5170502"/>
              <a:chExt cx="1820124" cy="1308765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CB37228-D4B4-482C-88F8-A7403005C58F}"/>
                  </a:ext>
                </a:extLst>
              </p:cNvPr>
              <p:cNvCxnSpPr/>
              <p:nvPr/>
            </p:nvCxnSpPr>
            <p:spPr>
              <a:xfrm flipH="1" flipV="1">
                <a:off x="2231500" y="5394459"/>
                <a:ext cx="473242" cy="424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38F7853-AD08-422C-AB0A-E65EB0A699F6}"/>
                  </a:ext>
                </a:extLst>
              </p:cNvPr>
              <p:cNvCxnSpPr/>
              <p:nvPr/>
            </p:nvCxnSpPr>
            <p:spPr>
              <a:xfrm>
                <a:off x="2598821" y="5587374"/>
                <a:ext cx="0" cy="596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05237-2556-4459-80F9-1D0992A964B0}"/>
                  </a:ext>
                </a:extLst>
              </p:cNvPr>
              <p:cNvSpPr txBox="1"/>
              <p:nvPr/>
            </p:nvSpPr>
            <p:spPr>
              <a:xfrm>
                <a:off x="3589553" y="5183150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D89262B-1648-4D9C-A4F3-A91D351D2671}"/>
                  </a:ext>
                </a:extLst>
              </p:cNvPr>
              <p:cNvSpPr txBox="1"/>
              <p:nvPr/>
            </p:nvSpPr>
            <p:spPr>
              <a:xfrm>
                <a:off x="2035223" y="5170502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44475D-CA94-4BD1-AA80-FB1F621C50BA}"/>
                  </a:ext>
                </a:extLst>
              </p:cNvPr>
              <p:cNvSpPr txBox="1"/>
              <p:nvPr/>
            </p:nvSpPr>
            <p:spPr>
              <a:xfrm>
                <a:off x="2419773" y="6109935"/>
                <a:ext cx="3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-z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0D4E69-6E08-4112-BC62-81BDB4C4A08C}"/>
                </a:ext>
              </a:extLst>
            </p:cNvPr>
            <p:cNvSpPr txBox="1"/>
            <p:nvPr/>
          </p:nvSpPr>
          <p:spPr>
            <a:xfrm>
              <a:off x="3096877" y="4997361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68BA9C-C9EC-4666-B00F-0794BACBF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105" y="5256458"/>
              <a:ext cx="1399411" cy="4563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C106D58-3060-4E4E-BA88-07F3ADBA289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5781" y="2600496"/>
            <a:ext cx="1876963" cy="3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81F0-6624-44CC-803D-7EFCACA2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supporting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r>
              <a:rPr lang="de-DE" dirty="0"/>
              <a:t>, L = 50nm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52E5-1A3A-4CE1-B188-031FAD5A6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13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6A3B2398-33EB-47BF-BA12-4DDCBCB6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3264"/>
            <a:ext cx="7886700" cy="45553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728D8-34BF-43A8-9970-34C5769FAE70}"/>
              </a:ext>
            </a:extLst>
          </p:cNvPr>
          <p:cNvSpPr txBox="1"/>
          <p:nvPr/>
        </p:nvSpPr>
        <p:spPr>
          <a:xfrm>
            <a:off x="2167467" y="1761067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515nm</a:t>
            </a:r>
          </a:p>
        </p:txBody>
      </p:sp>
    </p:spTree>
    <p:extLst>
      <p:ext uri="{BB962C8B-B14F-4D97-AF65-F5344CB8AC3E}">
        <p14:creationId xmlns:p14="http://schemas.microsoft.com/office/powerpoint/2010/main" val="412763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DDE5-DC56-409E-B4F3-EB3CEDE6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supporting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r>
              <a:rPr lang="de-DE" dirty="0"/>
              <a:t>, L = 150nm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0FCFD-FE51-453E-A3C4-38B36E13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14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4379571-7572-43CB-8239-040A2864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4648"/>
            <a:ext cx="7886700" cy="473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48012-1791-4EA7-996D-48DF464E92AE}"/>
              </a:ext>
            </a:extLst>
          </p:cNvPr>
          <p:cNvSpPr txBox="1"/>
          <p:nvPr/>
        </p:nvSpPr>
        <p:spPr>
          <a:xfrm>
            <a:off x="3460449" y="1531983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630nm</a:t>
            </a:r>
          </a:p>
        </p:txBody>
      </p:sp>
    </p:spTree>
    <p:extLst>
      <p:ext uri="{BB962C8B-B14F-4D97-AF65-F5344CB8AC3E}">
        <p14:creationId xmlns:p14="http://schemas.microsoft.com/office/powerpoint/2010/main" val="396807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F3F-66D1-48FB-B8B4-4D61FDE5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supporting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r>
              <a:rPr lang="de-DE" dirty="0"/>
              <a:t>, L = 250nm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8EF23-740B-4DFE-B178-51CF973A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15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1F83EB6-F398-487E-B777-D1068EB23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83844"/>
            <a:ext cx="7886700" cy="471417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298FA-BB75-4FB6-97D3-3C61A31A5A4E}"/>
              </a:ext>
            </a:extLst>
          </p:cNvPr>
          <p:cNvSpPr txBox="1"/>
          <p:nvPr/>
        </p:nvSpPr>
        <p:spPr>
          <a:xfrm>
            <a:off x="5600096" y="1546497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800nm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F0512-03E1-44F8-9803-A00A545DD9FB}"/>
              </a:ext>
            </a:extLst>
          </p:cNvPr>
          <p:cNvSpPr txBox="1"/>
          <p:nvPr/>
        </p:nvSpPr>
        <p:spPr>
          <a:xfrm>
            <a:off x="2394858" y="470262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545nm</a:t>
            </a:r>
          </a:p>
        </p:txBody>
      </p:sp>
    </p:spTree>
    <p:extLst>
      <p:ext uri="{BB962C8B-B14F-4D97-AF65-F5344CB8AC3E}">
        <p14:creationId xmlns:p14="http://schemas.microsoft.com/office/powerpoint/2010/main" val="289816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D5DF1C1-F247-430A-81C4-9E907FF44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18" y="4124652"/>
            <a:ext cx="1158618" cy="913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3B68B-B603-4E4E-80DC-12DBFBC8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 and far-field plots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408621B-DC62-4DDB-BFA1-69DA41867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64" y="1266652"/>
            <a:ext cx="1075972" cy="934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22F29-5381-4974-A1F7-0F6D52F9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16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16D14FC-635F-4878-B468-9BA5EF688A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00" y="1259517"/>
            <a:ext cx="1065577" cy="949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B7C5D0-3BFD-4081-AC56-F1E9D90A7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21" y="1241420"/>
            <a:ext cx="1050402" cy="9492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4EE76A-5FAF-4BA2-B3DC-792015A64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42" y="1241419"/>
            <a:ext cx="1193716" cy="949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1914C5-DF14-4136-A94A-797F06E6B1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5" y="4116539"/>
            <a:ext cx="1137522" cy="921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F08B5-F0A6-4EBD-AFA0-302DF2701A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21" y="4124652"/>
            <a:ext cx="1150504" cy="9135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7C861A-346C-43CE-9DE6-A013F8209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4" y="4124652"/>
            <a:ext cx="1092087" cy="9135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DC5076E-7DA9-4181-B16E-3435F90811A6}"/>
              </a:ext>
            </a:extLst>
          </p:cNvPr>
          <p:cNvSpPr txBox="1"/>
          <p:nvPr/>
        </p:nvSpPr>
        <p:spPr>
          <a:xfrm>
            <a:off x="1065402" y="2852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C1F8B-116E-4057-964D-C6B02196D797}"/>
              </a:ext>
            </a:extLst>
          </p:cNvPr>
          <p:cNvSpPr txBox="1"/>
          <p:nvPr/>
        </p:nvSpPr>
        <p:spPr>
          <a:xfrm>
            <a:off x="1001464" y="229769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EC5DA-46E2-4752-BA67-1A513C7890AD}"/>
              </a:ext>
            </a:extLst>
          </p:cNvPr>
          <p:cNvSpPr txBox="1"/>
          <p:nvPr/>
        </p:nvSpPr>
        <p:spPr>
          <a:xfrm>
            <a:off x="6530032" y="220127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0859-F03C-473F-B930-A3D4C2F4D4EF}"/>
              </a:ext>
            </a:extLst>
          </p:cNvPr>
          <p:cNvSpPr txBox="1"/>
          <p:nvPr/>
        </p:nvSpPr>
        <p:spPr>
          <a:xfrm>
            <a:off x="5305921" y="220875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05950-EF52-490A-8AC4-248F39654A92}"/>
              </a:ext>
            </a:extLst>
          </p:cNvPr>
          <p:cNvSpPr txBox="1"/>
          <p:nvPr/>
        </p:nvSpPr>
        <p:spPr>
          <a:xfrm>
            <a:off x="6580841" y="5082862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9CEA7B-81B9-4A4B-82EC-5BC0C59E4C21}"/>
              </a:ext>
            </a:extLst>
          </p:cNvPr>
          <p:cNvSpPr txBox="1"/>
          <p:nvPr/>
        </p:nvSpPr>
        <p:spPr>
          <a:xfrm>
            <a:off x="5390010" y="508841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1243C-192E-4C7A-B374-B250F96D800C}"/>
              </a:ext>
            </a:extLst>
          </p:cNvPr>
          <p:cNvSpPr txBox="1"/>
          <p:nvPr/>
        </p:nvSpPr>
        <p:spPr>
          <a:xfrm>
            <a:off x="2257159" y="513562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2ADDC-3F63-4C48-A42C-17B7E3AECAD1}"/>
              </a:ext>
            </a:extLst>
          </p:cNvPr>
          <p:cNvSpPr txBox="1"/>
          <p:nvPr/>
        </p:nvSpPr>
        <p:spPr>
          <a:xfrm>
            <a:off x="1001463" y="516725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80D80-90C2-4FF9-AAB2-2A1B87FD98DC}"/>
              </a:ext>
            </a:extLst>
          </p:cNvPr>
          <p:cNvSpPr txBox="1"/>
          <p:nvPr/>
        </p:nvSpPr>
        <p:spPr>
          <a:xfrm>
            <a:off x="2169751" y="228399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E16E5-20FC-431B-AAA4-A976F0E05151}"/>
              </a:ext>
            </a:extLst>
          </p:cNvPr>
          <p:cNvSpPr txBox="1"/>
          <p:nvPr/>
        </p:nvSpPr>
        <p:spPr>
          <a:xfrm>
            <a:off x="5992992" y="8946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150nm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C68B66-1D13-4715-8F7E-DC529C813CDC}"/>
              </a:ext>
            </a:extLst>
          </p:cNvPr>
          <p:cNvSpPr txBox="1"/>
          <p:nvPr/>
        </p:nvSpPr>
        <p:spPr>
          <a:xfrm>
            <a:off x="1854841" y="8605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50nm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2AFFF9-4761-4D32-8790-CFB9ABCADFB1}"/>
              </a:ext>
            </a:extLst>
          </p:cNvPr>
          <p:cNvSpPr txBox="1"/>
          <p:nvPr/>
        </p:nvSpPr>
        <p:spPr>
          <a:xfrm>
            <a:off x="1977391" y="353456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250nm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00B403-9E9A-4E10-BE29-D889F1B270AD}"/>
              </a:ext>
            </a:extLst>
          </p:cNvPr>
          <p:cNvSpPr txBox="1"/>
          <p:nvPr/>
        </p:nvSpPr>
        <p:spPr>
          <a:xfrm>
            <a:off x="6088656" y="352752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250nm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96F970-E34E-43A8-8CC6-69A1B03FC1CF}"/>
              </a:ext>
            </a:extLst>
          </p:cNvPr>
          <p:cNvSpPr txBox="1"/>
          <p:nvPr/>
        </p:nvSpPr>
        <p:spPr>
          <a:xfrm>
            <a:off x="1704622" y="5872784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Dipolar</a:t>
            </a:r>
            <a:r>
              <a:rPr lang="de-DE" dirty="0"/>
              <a:t> </a:t>
            </a:r>
            <a:r>
              <a:rPr lang="de-DE" dirty="0" err="1"/>
              <a:t>resonance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A471BD-CAEB-4588-8C06-1A9219E2CC37}"/>
              </a:ext>
            </a:extLst>
          </p:cNvPr>
          <p:cNvSpPr txBox="1"/>
          <p:nvPr/>
        </p:nvSpPr>
        <p:spPr>
          <a:xfrm>
            <a:off x="5756491" y="5866845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Quadrapolar</a:t>
            </a:r>
            <a:r>
              <a:rPr lang="de-DE" dirty="0"/>
              <a:t> </a:t>
            </a:r>
            <a:r>
              <a:rPr lang="de-DE" dirty="0" err="1"/>
              <a:t>resonance</a:t>
            </a:r>
            <a:endParaRPr lang="en-GB" dirty="0"/>
          </a:p>
        </p:txBody>
      </p: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4EE10763-87F1-4E44-B85E-1DF1ADBF2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91" y="4053680"/>
            <a:ext cx="1430389" cy="1311760"/>
          </a:xfrm>
          <a:prstGeom prst="rect">
            <a:avLst/>
          </a:prstGeom>
        </p:spPr>
      </p:pic>
      <p:pic>
        <p:nvPicPr>
          <p:cNvPr id="40" name="Picture 3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E0C60F-4791-489C-B876-324B980B9E3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12" y="1098969"/>
            <a:ext cx="1366891" cy="1198724"/>
          </a:xfrm>
          <a:prstGeom prst="rect">
            <a:avLst/>
          </a:pr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2289407E-F825-4563-BB20-424A00DB73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97" y="1113350"/>
            <a:ext cx="1471577" cy="124157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C32106E-8CEC-46C7-AB6E-00D1585F9D6B}"/>
              </a:ext>
            </a:extLst>
          </p:cNvPr>
          <p:cNvGrpSpPr/>
          <p:nvPr/>
        </p:nvGrpSpPr>
        <p:grpSpPr>
          <a:xfrm>
            <a:off x="3280853" y="3937142"/>
            <a:ext cx="1628030" cy="1383152"/>
            <a:chOff x="3280853" y="3806337"/>
            <a:chExt cx="1826475" cy="1513957"/>
          </a:xfrm>
        </p:grpSpPr>
        <p:pic>
          <p:nvPicPr>
            <p:cNvPr id="14" name="Picture 1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B30E1647-409A-4AB1-B407-1FB31AAAB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853" y="3825680"/>
              <a:ext cx="1604743" cy="14946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5F7477-AC4A-41E0-9B1C-7448DF8576B3}"/>
                </a:ext>
              </a:extLst>
            </p:cNvPr>
            <p:cNvSpPr txBox="1"/>
            <p:nvPr/>
          </p:nvSpPr>
          <p:spPr>
            <a:xfrm>
              <a:off x="4413501" y="3806337"/>
              <a:ext cx="693827" cy="2863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800nm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03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17DF-61D7-4C50-97F1-1D68829A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near-field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62F67-E08B-4211-958C-CE527255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17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25043-16BE-4248-BE97-C3768F91F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3726" r="8349" b="2235"/>
          <a:stretch/>
        </p:blipFill>
        <p:spPr>
          <a:xfrm>
            <a:off x="22779" y="1057248"/>
            <a:ext cx="9121221" cy="5378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AC9F1-DE13-4BB9-B817-713E294EE0C1}"/>
              </a:ext>
            </a:extLst>
          </p:cNvPr>
          <p:cNvSpPr txBox="1"/>
          <p:nvPr/>
        </p:nvSpPr>
        <p:spPr>
          <a:xfrm>
            <a:off x="3976382" y="6189494"/>
            <a:ext cx="1484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Wavelength</a:t>
            </a:r>
            <a:r>
              <a:rPr lang="de-DE" sz="1400" b="1" dirty="0"/>
              <a:t>(</a:t>
            </a:r>
            <a:r>
              <a:rPr lang="de-DE" sz="1400" b="1" dirty="0" err="1"/>
              <a:t>nm</a:t>
            </a:r>
            <a:r>
              <a:rPr lang="de-DE" b="1" dirty="0"/>
              <a:t>)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0EC60-1529-4A8A-A28D-FA6498644678}"/>
              </a:ext>
            </a:extLst>
          </p:cNvPr>
          <p:cNvSpPr txBox="1"/>
          <p:nvPr/>
        </p:nvSpPr>
        <p:spPr>
          <a:xfrm>
            <a:off x="8515350" y="6108928"/>
            <a:ext cx="5117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/>
              <a:t>10</a:t>
            </a:r>
            <a:r>
              <a:rPr lang="de-DE" sz="1400" b="1" baseline="30000" dirty="0"/>
              <a:t>2</a:t>
            </a:r>
            <a:endParaRPr lang="en-GB" sz="1400" b="1" baseline="300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22D972E-3C56-402C-BE7A-63E7AD3B48A6}"/>
              </a:ext>
            </a:extLst>
          </p:cNvPr>
          <p:cNvSpPr/>
          <p:nvPr/>
        </p:nvSpPr>
        <p:spPr>
          <a:xfrm>
            <a:off x="469783" y="5302605"/>
            <a:ext cx="92278" cy="371246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self_supp_250_xy_x264">
            <a:hlinkClick r:id="" action="ppaction://media"/>
            <a:extLst>
              <a:ext uri="{FF2B5EF4-FFF2-40B4-BE49-F238E27FC236}">
                <a16:creationId xmlns:a16="http://schemas.microsoft.com/office/drawing/2014/main" id="{74A71FC8-7C50-4F96-9792-BD3DB3079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922" y="1272039"/>
            <a:ext cx="3904136" cy="2928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BC13EA-A2A3-4FC0-AD21-6463E1DC0786}"/>
              </a:ext>
            </a:extLst>
          </p:cNvPr>
          <p:cNvGrpSpPr/>
          <p:nvPr/>
        </p:nvGrpSpPr>
        <p:grpSpPr>
          <a:xfrm>
            <a:off x="1315091" y="4070717"/>
            <a:ext cx="774295" cy="832850"/>
            <a:chOff x="6824843" y="1921345"/>
            <a:chExt cx="774295" cy="8328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9C40D7-72D7-4BAF-8AC2-FCCAE80B5A7F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52" y="2606777"/>
              <a:ext cx="40683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B1A689-AEDA-4948-8EB3-73D3F2417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206472"/>
              <a:ext cx="0" cy="417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FFFD5C-9881-4A72-984E-8CE84F44A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397311"/>
              <a:ext cx="251702" cy="2094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5CB636-FF62-474B-B76F-48DDA42D01A6}"/>
                </a:ext>
              </a:extLst>
            </p:cNvPr>
            <p:cNvSpPr txBox="1"/>
            <p:nvPr/>
          </p:nvSpPr>
          <p:spPr>
            <a:xfrm>
              <a:off x="6824843" y="192134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z</a:t>
              </a:r>
              <a:endParaRPr lang="en-GB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F87A58-F229-4AC7-AC15-E95B04E37DAA}"/>
                </a:ext>
              </a:extLst>
            </p:cNvPr>
            <p:cNvSpPr txBox="1"/>
            <p:nvPr/>
          </p:nvSpPr>
          <p:spPr>
            <a:xfrm>
              <a:off x="7154817" y="214301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y</a:t>
              </a:r>
              <a:endParaRPr lang="en-GB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4E7C0-FBF0-4F5C-81B8-DD4FD9DDD0EF}"/>
                </a:ext>
              </a:extLst>
            </p:cNvPr>
            <p:cNvSpPr txBox="1"/>
            <p:nvPr/>
          </p:nvSpPr>
          <p:spPr>
            <a:xfrm>
              <a:off x="7308674" y="23848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x</a:t>
              </a:r>
              <a:endParaRPr lang="en-GB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E1E1B4-1EAF-44E1-A084-16D40C2D8FA8}"/>
              </a:ext>
            </a:extLst>
          </p:cNvPr>
          <p:cNvGrpSpPr/>
          <p:nvPr/>
        </p:nvGrpSpPr>
        <p:grpSpPr>
          <a:xfrm>
            <a:off x="728598" y="4274213"/>
            <a:ext cx="714186" cy="662618"/>
            <a:chOff x="2948730" y="5573655"/>
            <a:chExt cx="714186" cy="66261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073F22-5BA1-44F6-B3AC-38589E1DE5F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038" y="5591912"/>
              <a:ext cx="0" cy="39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89C152-23F7-47DA-BAF4-87313A0CC26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30" y="5780015"/>
              <a:ext cx="432661" cy="13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C6AA0-75FC-4A8F-A666-0D2A167CF94F}"/>
                </a:ext>
              </a:extLst>
            </p:cNvPr>
            <p:cNvSpPr txBox="1"/>
            <p:nvPr/>
          </p:nvSpPr>
          <p:spPr>
            <a:xfrm>
              <a:off x="3147356" y="58669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k</a:t>
              </a:r>
              <a:endParaRPr lang="en-GB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F5E0B6-CB14-4AE4-820C-35B3A8E85521}"/>
                </a:ext>
              </a:extLst>
            </p:cNvPr>
            <p:cNvSpPr txBox="1"/>
            <p:nvPr/>
          </p:nvSpPr>
          <p:spPr>
            <a:xfrm>
              <a:off x="3366040" y="557365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E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1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1667 C 0.00313 -0.01574 0.00313 -0.01805 0.0073 -0.01574 C 0.01129 -0.01481 0.0099 -0.01667 0.01389 -0.01574 C 0.01667 -0.01481 0.02032 -0.01319 0.02309 -0.01319 C 0.02709 -0.0118 0.03438 -0.00903 0.03802 -0.0081 C 0.04063 -0.00671 0.04219 -0.00671 0.04497 -0.00671 C 0.04636 -0.0081 0.05191 -0.0081 0.05313 -0.00671 C 0.0573 -0.00625 0.06528 -0.00579 0.06945 -0.00417 C 0.07032 -0.00417 0.0757 0.00093 0.07709 0.00093 L 0.08421 0.00093 L 0.09983 0.00671 L 0.11493 0.00671 C 0.11789 0.00671 0.12188 0.00278 0.12188 0.00671 C 0.12605 0.00718 0.13403 0.00996 0.1382 0.01088 C 0.14358 0.01134 0.15035 0.01019 0.15434 0.01088 C 0.15434 0.01435 0.16233 0.01088 0.16233 0.01435 L 0.17726 0.01088 C 0.17865 0.00903 0.18247 0.00671 0.18525 0.00671 C 0.18785 0.00671 0.19063 0.00417 0.19341 0.00671 C 0.19584 0.00671 0.19618 0.00417 0.19879 0.00417 C 0.20157 0.00278 0.20504 0.00417 0.20764 0.00417 L 0.21441 0.00417 C 0.21736 0.00093 0.22171 0.0081 0.22309 0.00417 C 0.22552 0.0081 0.22848 0.00185 0.23125 0.00671 L 0.23785 0.00671 C 0.24063 0.0081 0.24341 0.00671 0.24653 0.00671 C 0.24861 0.0081 0.25139 0.00671 0.25417 0.0081 C 0.25643 0.0081 0.25799 0.0081 0.26059 0.00671 L 0.26875 0.00671 C 0.27171 0.00671 0.27431 0.00417 0.27709 0.00417 C 0.279 0.00417 0.28334 0.00185 0.28611 0.00185 C 0.28733 0.00093 0.29132 -0.00139 0.29289 -0.00278 C 0.29549 -0.00579 0.29723 -0.00278 0.29948 -0.00463 C 0.30261 -0.0081 0.30591 -0.00579 0.30747 -0.00949 C 0.30886 -0.01042 0.31337 -0.01574 0.31563 -0.01667 C 0.31823 -0.01667 0.32205 -0.02315 0.32361 -0.02315 C 0.32361 -0.02176 0.32952 -0.02616 0.33091 -0.0294 C 0.3323 -0.0331 0.33681 -0.03379 0.3382 -0.03657 C 0.33941 -0.03657 0.34358 -0.03889 0.34636 -0.04028 C 0.34896 -0.04213 0.35434 -0.04213 0.35174 -0.04653 C 0.35434 -0.04745 0.36198 -0.04745 0.36025 -0.05023 C 0.35782 -0.05254 0.36875 -0.05509 0.37049 -0.05509 C 0.37275 -0.05694 0.37414 -0.05833 0.37691 -0.06065 C 0.37813 -0.06065 0.38351 -0.06296 0.38525 -0.06481 C 0.38681 -0.06551 0.39115 -0.06782 0.39271 -0.06829 C 0.39497 -0.06921 0.39879 -0.06921 0.40105 -0.07292 C 0.40105 -0.07245 0.40434 -0.07592 0.40886 -0.07824 C 0.4132 -0.08287 0.41459 -0.0868 0.41459 -0.08634 C 0.41632 -0.0919 0.41997 -0.0919 0.42292 -0.09537 C 0.42466 -0.09861 0.42882 -0.09861 0.43212 -0.1 C 0.43212 -0.09977 0.43889 -0.11366 0.43889 -0.11319 C 0.44584 -0.11759 0.44584 -0.1206 0.44827 -0.12292 C 0.44966 -0.13055 0.45278 -0.12569 0.45417 -0.13102 C 0.45556 -0.13842 0.45834 -0.14236 0.46094 -0.15046 C 0.46285 -0.15694 0.4698 -0.16111 0.47118 -0.16597 C 0.47257 -0.1706 0.47657 -0.17245 0.47796 -0.17639 C 0.47796 -0.17616 0.48768 -0.19444 0.48768 -0.1919 C 0.48629 -0.1919 0.49289 -0.20949 0.49184 -0.20949 C 0.49375 -0.21088 0.5007 -0.22731 0.50105 -0.22824 C 0.50209 -0.22824 0.50625 -0.24074 0.50903 -0.24884 C 0.51025 -0.25231 0.5158 -0.26574 0.51702 -0.26643 C 0.51702 -0.26852 0.5224 -0.28055 0.52466 -0.28796 C 0.52778 -0.29491 0.53039 -0.30787 0.53039 -0.30856 C 0.53177 -0.30926 0.53802 -0.32801 0.53941 -0.33009 C 0.54046 -0.33009 0.54757 -0.3493 0.54757 -0.34884 C 0.54792 -0.35278 0.5533 -0.36273 0.55469 -0.37292 C 0.55521 -0.38264 0.56181 -0.40023 0.56181 -0.39954 C 0.56424 -0.40092 0.56789 -0.42176 0.56927 -0.42338 C 0.57066 -0.42338 0.57743 -0.44305 0.57743 -0.44421 C 0.57743 -0.44514 0.58403 -0.46088 0.58403 -0.46227 C 0.58559 -0.46643 0.59236 -0.47384 0.59098 -0.47824 C 0.59098 -0.47731 0.60018 -0.49051 0.60018 -0.49028 C 0.6007 -0.49143 0.60695 -0.49329 0.60973 -0.49629 C 0.60973 -0.49537 0.61546 -0.49329 0.61684 -0.49977 C 0.61684 -0.50671 0.62587 -0.49051 0.62639 -0.49699 C 0.63091 -0.49838 0.63386 -0.49074 0.63889 -0.48981 C 0.6408 -0.49143 0.64723 -0.4868 0.64931 -0.48009 C 0.65226 -0.47361 0.65921 -0.46921 0.65921 -0.46898 C 0.6632 -0.46412 0.66754 -0.44537 0.66754 -0.45 C 0.66754 -0.45069 0.67448 -0.42268 0.67448 -0.42245 C 0.67726 -0.425 0.68091 -0.39653 0.68212 -0.39954 C 0.68351 -0.40116 0.68924 -0.37963 0.69132 -0.37963 C 0.69132 -0.37917 0.69966 -0.35463 0.69966 -0.3544 C 0.7007 -0.35694 0.70452 -0.33379 0.70539 -0.33657 C 0.70539 -0.33634 0.71511 -0.3118 0.71511 -0.31342 C 0.71615 -0.31481 0.71875 -0.29491 0.72223 -0.2912 C 0.725 -0.28704 0.72639 -0.28264 0.73039 -0.27384 C 0.73177 -0.26481 0.74046 -0.24606 0.74046 -0.24491 C 0.74306 -0.2375 0.74445 -0.23518 0.7474 -0.23009 C 0.75087 -0.2243 0.75417 -0.21435 0.75868 -0.21204 C 0.75868 -0.21366 0.76146 -0.20185 0.76563 -0.19676 C 0.76858 -0.1919 0.77118 -0.1875 0.77396 -0.18403 C 0.77691 -0.18009 0.77969 -0.17778 0.7823 -0.17292 C 0.78108 -0.17245 0.79046 -0.16018 0.78907 -0.15694 C 0.78907 -0.15509 0.79618 -0.14329 0.79618 -0.14143 C 0.79861 -0.13611 0.80348 -0.13055 0.80625 -0.12754 C 0.80886 -0.1206 0.80851 -0.11667 0.81285 -0.11319 C 0.81789 -0.11227 0.81459 -0.10764 0.82014 -0.10717 C 0.82309 -0.10625 0.8224 -0.1 0.82691 -0.09861 C 0.83212 -0.09722 0.83195 -0.09491 0.83716 -0.09259 C 0.84063 -0.09097 0.84202 -0.0868 0.84601 -0.08542 C 0.84914 -0.08287 0.85243 -0.08102 0.85504 -0.08055 C 0.85782 -0.08009 0.85747 -0.0787 0.86077 -0.07778 C 0.85938 -0.07778 0.86754 -0.07685 0.86945 -0.07338 C 0.86945 -0.07245 0.87622 -0.06875 0.87622 -0.06829 C 0.87483 -0.06875 0.88542 -0.06551 0.88542 -0.06504 C 0.88837 -0.06435 0.89202 -0.0625 0.89375 -0.06065 C 0.8974 -0.05972 0.90018 -0.06065 0.90087 -0.05741 C 0.9033 -0.05694 0.90296 -0.0544 0.90712 -0.05555 C 0.90973 -0.05602 0.91216 -0.05069 0.91493 -0.05254 C 0.91789 -0.05393 0.91927 -0.04792 0.92066 -0.04884 C 0.92101 -0.0493 0.92952 -0.04653 0.92761 -0.04491 " pathEditMode="relative" rAng="0" ptsTypes="AAAAAAAAAAAAAAAAAAAAAAAAAAAAAAAAAAAAAAAAAAAAAAAAAAAAAAAAAAAAAAAAAAAAAAAAAAAAAAAAAAAAAAAAAAAAAAAAAAAAAAAAAAAAAAAA">
                                      <p:cBhvr>
                                        <p:cTn id="6" dur="1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9" y="-227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DF5E-A13E-4792-8488-1224EC3A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SCS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F30762-1AD5-4544-B0E8-BCC0266E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0" y="1852391"/>
            <a:ext cx="3286584" cy="31532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CFC0-C5A2-4469-96B1-463F6B88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18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93B20-6B3A-425B-BAC8-2DDBA773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00" y="1966707"/>
            <a:ext cx="3162741" cy="3038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E2458-03CF-42AB-BD87-5CFAD0025C37}"/>
              </a:ext>
            </a:extLst>
          </p:cNvPr>
          <p:cNvSpPr txBox="1"/>
          <p:nvPr/>
        </p:nvSpPr>
        <p:spPr>
          <a:xfrm>
            <a:off x="1037241" y="5328384"/>
            <a:ext cx="30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Fig1: SCS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nanoprism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97781-4ED1-406A-9D15-C94815021FF0}"/>
              </a:ext>
            </a:extLst>
          </p:cNvPr>
          <p:cNvSpPr txBox="1"/>
          <p:nvPr/>
        </p:nvSpPr>
        <p:spPr>
          <a:xfrm>
            <a:off x="5165423" y="5328383"/>
            <a:ext cx="30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Fig1: SCS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PML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37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FADB-6A4B-4FBA-B5DD-6FDCA89D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SCS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A7AE-3024-4EC3-BC0D-93F257ED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19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0AE2D9-C57E-4E18-ACB4-57E747EB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55526"/>
            <a:ext cx="7886700" cy="45708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98557-18FC-4E56-A08B-FA28C8E201B6}"/>
              </a:ext>
            </a:extLst>
          </p:cNvPr>
          <p:cNvSpPr txBox="1"/>
          <p:nvPr/>
        </p:nvSpPr>
        <p:spPr>
          <a:xfrm>
            <a:off x="2922210" y="1447317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565nm</a:t>
            </a:r>
          </a:p>
        </p:txBody>
      </p:sp>
    </p:spTree>
    <p:extLst>
      <p:ext uri="{BB962C8B-B14F-4D97-AF65-F5344CB8AC3E}">
        <p14:creationId xmlns:p14="http://schemas.microsoft.com/office/powerpoint/2010/main" val="49950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F60D-240E-497D-9682-C6E9FF90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849997-FC22-40F0-B809-253F666C7DF8}"/>
              </a:ext>
            </a:extLst>
          </p:cNvPr>
          <p:cNvGrpSpPr/>
          <p:nvPr/>
        </p:nvGrpSpPr>
        <p:grpSpPr>
          <a:xfrm>
            <a:off x="628650" y="946202"/>
            <a:ext cx="7886700" cy="4140539"/>
            <a:chOff x="628650" y="946202"/>
            <a:chExt cx="7886700" cy="4140539"/>
          </a:xfrm>
          <a:solidFill>
            <a:schemeClr val="tx2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33D62E-73B6-4BBE-B219-039F24A0D8A4}"/>
                </a:ext>
              </a:extLst>
            </p:cNvPr>
            <p:cNvSpPr/>
            <p:nvPr/>
          </p:nvSpPr>
          <p:spPr>
            <a:xfrm>
              <a:off x="628650" y="946202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 dirty="0"/>
                <a:t>Objective</a:t>
              </a:r>
              <a:endParaRPr lang="en-GB" sz="22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6C2713-0147-45B2-BE3C-98E56E9E873B}"/>
                </a:ext>
              </a:extLst>
            </p:cNvPr>
            <p:cNvSpPr/>
            <p:nvPr/>
          </p:nvSpPr>
          <p:spPr>
            <a:xfrm>
              <a:off x="628650" y="1537232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/>
                <a:t>Nanoparticles</a:t>
              </a:r>
              <a:endParaRPr lang="en-GB" sz="2200" kern="1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FA0D3F-21F9-4AE2-9FBF-B07177859E32}"/>
                </a:ext>
              </a:extLst>
            </p:cNvPr>
            <p:cNvSpPr/>
            <p:nvPr/>
          </p:nvSpPr>
          <p:spPr>
            <a:xfrm>
              <a:off x="628650" y="2129588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 dirty="0"/>
                <a:t>Theory</a:t>
              </a:r>
              <a:endParaRPr lang="en-GB" sz="22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175C071-A503-4F79-8159-E592C972625C}"/>
                </a:ext>
              </a:extLst>
            </p:cNvPr>
            <p:cNvSpPr/>
            <p:nvPr/>
          </p:nvSpPr>
          <p:spPr>
            <a:xfrm>
              <a:off x="628650" y="2721944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 dirty="0"/>
                <a:t>Self-</a:t>
              </a:r>
              <a:r>
                <a:rPr lang="de-DE" sz="2200" kern="1200" dirty="0" err="1"/>
                <a:t>supporting</a:t>
              </a:r>
              <a:r>
                <a:rPr lang="de-DE" sz="2200" kern="1200" dirty="0"/>
                <a:t> Au nanoprism</a:t>
              </a:r>
              <a:endParaRPr lang="en-GB" sz="22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00A50D-19C4-4BCD-B181-8BBAD99B2DFB}"/>
                </a:ext>
              </a:extLst>
            </p:cNvPr>
            <p:cNvSpPr/>
            <p:nvPr/>
          </p:nvSpPr>
          <p:spPr>
            <a:xfrm>
              <a:off x="628650" y="3314300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 dirty="0"/>
                <a:t>Au nanoprism on substrate</a:t>
              </a:r>
              <a:endParaRPr lang="en-GB" sz="22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68AD5F-8CA6-4065-A30F-79F0BD10AA6E}"/>
                </a:ext>
              </a:extLst>
            </p:cNvPr>
            <p:cNvSpPr/>
            <p:nvPr/>
          </p:nvSpPr>
          <p:spPr>
            <a:xfrm>
              <a:off x="628650" y="3921693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 dirty="0"/>
                <a:t>Summary</a:t>
              </a:r>
              <a:endParaRPr lang="en-GB" sz="22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F68E3B-2FCE-4F68-9565-4E7905B0DD75}"/>
                </a:ext>
              </a:extLst>
            </p:cNvPr>
            <p:cNvSpPr/>
            <p:nvPr/>
          </p:nvSpPr>
          <p:spPr>
            <a:xfrm>
              <a:off x="628650" y="4559071"/>
              <a:ext cx="7886700" cy="527670"/>
            </a:xfrm>
            <a:custGeom>
              <a:avLst/>
              <a:gdLst>
                <a:gd name="connsiteX0" fmla="*/ 0 w 7886700"/>
                <a:gd name="connsiteY0" fmla="*/ 87947 h 527670"/>
                <a:gd name="connsiteX1" fmla="*/ 87947 w 7886700"/>
                <a:gd name="connsiteY1" fmla="*/ 0 h 527670"/>
                <a:gd name="connsiteX2" fmla="*/ 7798753 w 7886700"/>
                <a:gd name="connsiteY2" fmla="*/ 0 h 527670"/>
                <a:gd name="connsiteX3" fmla="*/ 7886700 w 7886700"/>
                <a:gd name="connsiteY3" fmla="*/ 87947 h 527670"/>
                <a:gd name="connsiteX4" fmla="*/ 7886700 w 7886700"/>
                <a:gd name="connsiteY4" fmla="*/ 439723 h 527670"/>
                <a:gd name="connsiteX5" fmla="*/ 7798753 w 7886700"/>
                <a:gd name="connsiteY5" fmla="*/ 527670 h 527670"/>
                <a:gd name="connsiteX6" fmla="*/ 87947 w 7886700"/>
                <a:gd name="connsiteY6" fmla="*/ 527670 h 527670"/>
                <a:gd name="connsiteX7" fmla="*/ 0 w 7886700"/>
                <a:gd name="connsiteY7" fmla="*/ 439723 h 527670"/>
                <a:gd name="connsiteX8" fmla="*/ 0 w 7886700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6700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7798753" y="0"/>
                  </a:lnTo>
                  <a:cubicBezTo>
                    <a:pt x="7847325" y="0"/>
                    <a:pt x="7886700" y="39375"/>
                    <a:pt x="7886700" y="87947"/>
                  </a:cubicBezTo>
                  <a:lnTo>
                    <a:pt x="7886700" y="439723"/>
                  </a:lnTo>
                  <a:cubicBezTo>
                    <a:pt x="7886700" y="488295"/>
                    <a:pt x="7847325" y="527670"/>
                    <a:pt x="7798753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200" kern="1200"/>
                <a:t>Future work</a:t>
              </a:r>
              <a:endParaRPr lang="en-GB" sz="2200" kern="12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425F-8971-48DA-BE94-68369CF6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7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B62B-BE2F-4477-87A6-9D14735A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 </a:t>
            </a:r>
            <a:r>
              <a:rPr lang="de-DE" dirty="0" err="1"/>
              <a:t>nanoprism</a:t>
            </a:r>
            <a:r>
              <a:rPr lang="de-DE" dirty="0"/>
              <a:t> on </a:t>
            </a:r>
            <a:r>
              <a:rPr lang="de-DE" dirty="0" err="1"/>
              <a:t>substrate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DC91EC-9F46-4F43-9BF0-29ACDBAE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30945"/>
            <a:ext cx="7886700" cy="37642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CA5B6-8267-4DB5-A96F-4F119E9B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20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5944C-0122-4923-B4B4-77459C5BF42F}"/>
              </a:ext>
            </a:extLst>
          </p:cNvPr>
          <p:cNvSpPr txBox="1"/>
          <p:nvPr/>
        </p:nvSpPr>
        <p:spPr>
          <a:xfrm>
            <a:off x="2336334" y="5527055"/>
            <a:ext cx="44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Fig: User </a:t>
            </a:r>
            <a:r>
              <a:rPr lang="de-DE" dirty="0" err="1"/>
              <a:t>meshed</a:t>
            </a:r>
            <a:r>
              <a:rPr lang="de-DE" dirty="0"/>
              <a:t> Au </a:t>
            </a:r>
            <a:r>
              <a:rPr lang="de-DE" dirty="0" err="1"/>
              <a:t>nanoprism</a:t>
            </a:r>
            <a:r>
              <a:rPr lang="de-DE" dirty="0"/>
              <a:t> on </a:t>
            </a:r>
            <a:r>
              <a:rPr lang="de-DE" dirty="0" err="1"/>
              <a:t>substrtate</a:t>
            </a:r>
            <a:r>
              <a:rPr lang="de-DE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63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363A-13FB-459D-AA06-75BB5885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7719"/>
            <a:ext cx="9144000" cy="544513"/>
          </a:xfrm>
        </p:spPr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21</a:t>
            </a:fld>
            <a:endParaRPr lang="en-GB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94620B-F908-4C1F-8685-FBBC3DF77283}"/>
                  </a:ext>
                </a:extLst>
              </p:cNvPr>
              <p:cNvSpPr txBox="1"/>
              <p:nvPr/>
            </p:nvSpPr>
            <p:spPr>
              <a:xfrm>
                <a:off x="322182" y="6017677"/>
                <a:ext cx="3395481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Plane wave 1 : </a:t>
                </a:r>
                <a:r>
                  <a:rPr lang="en-GB" dirty="0" err="1"/>
                  <a:t>E</a:t>
                </a:r>
                <a:r>
                  <a:rPr lang="en-GB" baseline="-25000" dirty="0" err="1"/>
                  <a:t>bx</a:t>
                </a:r>
                <a:r>
                  <a:rPr lang="en-GB" dirty="0"/>
                  <a:t> = E</a:t>
                </a:r>
                <a:r>
                  <a:rPr lang="en-GB" baseline="-25000" dirty="0"/>
                  <a:t>0</a:t>
                </a:r>
                <a:r>
                  <a:rPr lang="en-GB" dirty="0"/>
                  <a:t>*exp(j*k</a:t>
                </a:r>
                <a:r>
                  <a:rPr lang="en-GB" baseline="-25000" dirty="0"/>
                  <a:t>0</a:t>
                </a:r>
                <a:r>
                  <a:rPr lang="en-GB" dirty="0"/>
                  <a:t>)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494620B-F908-4C1F-8685-FBBC3DF77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2" y="6017677"/>
                <a:ext cx="3395481" cy="376770"/>
              </a:xfrm>
              <a:prstGeom prst="rect">
                <a:avLst/>
              </a:prstGeom>
              <a:blipFill>
                <a:blip r:embed="rId2"/>
                <a:stretch>
                  <a:fillRect l="-1616" t="-4839" r="-5027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854DF-FE7B-45AA-853C-0EA1E6D5B0D9}"/>
                  </a:ext>
                </a:extLst>
              </p:cNvPr>
              <p:cNvSpPr txBox="1"/>
              <p:nvPr/>
            </p:nvSpPr>
            <p:spPr>
              <a:xfrm>
                <a:off x="5692606" y="5938736"/>
                <a:ext cx="3451394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Plane wave 2 : </a:t>
                </a:r>
                <a:r>
                  <a:rPr lang="en-GB" dirty="0" err="1"/>
                  <a:t>E</a:t>
                </a:r>
                <a:r>
                  <a:rPr lang="en-GB" baseline="-25000" dirty="0" err="1"/>
                  <a:t>bY</a:t>
                </a:r>
                <a:r>
                  <a:rPr lang="en-GB" dirty="0"/>
                  <a:t> = E</a:t>
                </a:r>
                <a:r>
                  <a:rPr lang="en-GB" baseline="-25000" dirty="0"/>
                  <a:t>0</a:t>
                </a:r>
                <a:r>
                  <a:rPr lang="en-GB" dirty="0"/>
                  <a:t>*exp(j*k</a:t>
                </a:r>
                <a:r>
                  <a:rPr lang="en-GB" baseline="-25000" dirty="0"/>
                  <a:t>0</a:t>
                </a:r>
                <a:r>
                  <a:rPr lang="en-GB" dirty="0"/>
                  <a:t>)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08854DF-FE7B-45AA-853C-0EA1E6D5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606" y="5938736"/>
                <a:ext cx="3451394" cy="376770"/>
              </a:xfrm>
              <a:prstGeom prst="rect">
                <a:avLst/>
              </a:prstGeom>
              <a:blipFill>
                <a:blip r:embed="rId3"/>
                <a:stretch>
                  <a:fillRect l="-1590" t="-4839" r="-3534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sky, person&#10;&#10;Description automatically generated">
            <a:extLst>
              <a:ext uri="{FF2B5EF4-FFF2-40B4-BE49-F238E27FC236}">
                <a16:creationId xmlns:a16="http://schemas.microsoft.com/office/drawing/2014/main" id="{F86D4090-C129-4EAA-B7C4-DBF95D577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7" y="1047416"/>
            <a:ext cx="1612962" cy="27361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536A72-3EFC-4B5E-915C-87B4ECFCF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" y="3361725"/>
            <a:ext cx="2630198" cy="183586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41CC9E5-9919-4F7F-A9C4-0D00F848763A}"/>
              </a:ext>
            </a:extLst>
          </p:cNvPr>
          <p:cNvGrpSpPr/>
          <p:nvPr/>
        </p:nvGrpSpPr>
        <p:grpSpPr>
          <a:xfrm>
            <a:off x="1113160" y="4761714"/>
            <a:ext cx="1820124" cy="1343905"/>
            <a:chOff x="1843828" y="4997361"/>
            <a:chExt cx="1820124" cy="13439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FABEB2-00F0-48B0-8694-E5792D7F6BC6}"/>
                </a:ext>
              </a:extLst>
            </p:cNvPr>
            <p:cNvSpPr txBox="1"/>
            <p:nvPr/>
          </p:nvSpPr>
          <p:spPr>
            <a:xfrm>
              <a:off x="2417403" y="5712837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0B5479-E340-4BF4-AF43-4433486EE398}"/>
                </a:ext>
              </a:extLst>
            </p:cNvPr>
            <p:cNvGrpSpPr/>
            <p:nvPr/>
          </p:nvGrpSpPr>
          <p:grpSpPr>
            <a:xfrm>
              <a:off x="1843828" y="5032501"/>
              <a:ext cx="1820124" cy="1308765"/>
              <a:chOff x="2035223" y="5170502"/>
              <a:chExt cx="1820124" cy="1308765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6662C8F-6142-4F9E-8102-675353192933}"/>
                  </a:ext>
                </a:extLst>
              </p:cNvPr>
              <p:cNvCxnSpPr/>
              <p:nvPr/>
            </p:nvCxnSpPr>
            <p:spPr>
              <a:xfrm flipH="1" flipV="1">
                <a:off x="2231500" y="5394459"/>
                <a:ext cx="473242" cy="424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8F25C2D-B9AA-4512-8E6F-4FFFD23B9B0B}"/>
                  </a:ext>
                </a:extLst>
              </p:cNvPr>
              <p:cNvCxnSpPr/>
              <p:nvPr/>
            </p:nvCxnSpPr>
            <p:spPr>
              <a:xfrm>
                <a:off x="2598821" y="5587374"/>
                <a:ext cx="0" cy="596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753A2F-49F4-4A2B-B540-3A500F0A81E5}"/>
                  </a:ext>
                </a:extLst>
              </p:cNvPr>
              <p:cNvSpPr txBox="1"/>
              <p:nvPr/>
            </p:nvSpPr>
            <p:spPr>
              <a:xfrm>
                <a:off x="3589553" y="5183150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1E6D71-83BF-4026-82BF-E0D64F1F1DA9}"/>
                  </a:ext>
                </a:extLst>
              </p:cNvPr>
              <p:cNvSpPr txBox="1"/>
              <p:nvPr/>
            </p:nvSpPr>
            <p:spPr>
              <a:xfrm>
                <a:off x="2035223" y="5170502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97C668-4A05-44BB-B915-97E7DBEB735A}"/>
                  </a:ext>
                </a:extLst>
              </p:cNvPr>
              <p:cNvSpPr txBox="1"/>
              <p:nvPr/>
            </p:nvSpPr>
            <p:spPr>
              <a:xfrm>
                <a:off x="2419773" y="6109935"/>
                <a:ext cx="3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-z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C67219-EEEA-4D29-AE94-26F83031A802}"/>
                </a:ext>
              </a:extLst>
            </p:cNvPr>
            <p:cNvSpPr txBox="1"/>
            <p:nvPr/>
          </p:nvSpPr>
          <p:spPr>
            <a:xfrm>
              <a:off x="3096877" y="4997361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894E8FB-7001-4D9F-9E3E-6901309FD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105" y="5256458"/>
              <a:ext cx="1399411" cy="4563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B741D6E8-7703-4731-9876-FBFCAE0ED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77" y="1089817"/>
            <a:ext cx="1612962" cy="2736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C82D3-69E9-4FFF-8526-D9DB4915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representation of planes </a:t>
            </a:r>
            <a:endParaRPr lang="en-GB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D1BF63C-E979-491E-9918-B6B9F0502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30" y="3261302"/>
            <a:ext cx="2630198" cy="183586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AB4C829-E828-4816-BAAD-486A1473BA9E}"/>
              </a:ext>
            </a:extLst>
          </p:cNvPr>
          <p:cNvGrpSpPr/>
          <p:nvPr/>
        </p:nvGrpSpPr>
        <p:grpSpPr>
          <a:xfrm>
            <a:off x="6732048" y="4638393"/>
            <a:ext cx="1896184" cy="1366803"/>
            <a:chOff x="1767768" y="4974463"/>
            <a:chExt cx="1896184" cy="136680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BEF42D-D500-49F7-8E25-C56F4703188E}"/>
                </a:ext>
              </a:extLst>
            </p:cNvPr>
            <p:cNvSpPr txBox="1"/>
            <p:nvPr/>
          </p:nvSpPr>
          <p:spPr>
            <a:xfrm>
              <a:off x="2417403" y="5712837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DE3D9F-3800-43C8-83A8-4A6BC3269F5C}"/>
                </a:ext>
              </a:extLst>
            </p:cNvPr>
            <p:cNvGrpSpPr/>
            <p:nvPr/>
          </p:nvGrpSpPr>
          <p:grpSpPr>
            <a:xfrm>
              <a:off x="1767768" y="4974463"/>
              <a:ext cx="1896184" cy="1366803"/>
              <a:chOff x="1959163" y="5112464"/>
              <a:chExt cx="1896184" cy="1366803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E241589-2084-4BD6-B98D-FCE8B78FA5FE}"/>
                  </a:ext>
                </a:extLst>
              </p:cNvPr>
              <p:cNvCxnSpPr/>
              <p:nvPr/>
            </p:nvCxnSpPr>
            <p:spPr>
              <a:xfrm>
                <a:off x="2598821" y="5587374"/>
                <a:ext cx="0" cy="596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87A40E7-2C38-4429-B5B9-97084B602091}"/>
                  </a:ext>
                </a:extLst>
              </p:cNvPr>
              <p:cNvSpPr txBox="1"/>
              <p:nvPr/>
            </p:nvSpPr>
            <p:spPr>
              <a:xfrm>
                <a:off x="3589553" y="5183150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4C6CF8A-2216-488E-9244-169F0C8BF81F}"/>
                  </a:ext>
                </a:extLst>
              </p:cNvPr>
              <p:cNvSpPr txBox="1"/>
              <p:nvPr/>
            </p:nvSpPr>
            <p:spPr>
              <a:xfrm>
                <a:off x="1959163" y="5112464"/>
                <a:ext cx="265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ACDAD0-67C5-44F0-95C4-6EB9BCB50999}"/>
                  </a:ext>
                </a:extLst>
              </p:cNvPr>
              <p:cNvSpPr txBox="1"/>
              <p:nvPr/>
            </p:nvSpPr>
            <p:spPr>
              <a:xfrm>
                <a:off x="2419773" y="6109935"/>
                <a:ext cx="358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-z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F9D39A-80E8-4472-9E92-B4CD782F7E10}"/>
                </a:ext>
              </a:extLst>
            </p:cNvPr>
            <p:cNvSpPr txBox="1"/>
            <p:nvPr/>
          </p:nvSpPr>
          <p:spPr>
            <a:xfrm>
              <a:off x="2111064" y="5091644"/>
              <a:ext cx="20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035E36-BEEB-4475-86D4-A52FF99A7B1F}"/>
              </a:ext>
            </a:extLst>
          </p:cNvPr>
          <p:cNvCxnSpPr>
            <a:cxnSpLocks/>
          </p:cNvCxnSpPr>
          <p:nvPr/>
        </p:nvCxnSpPr>
        <p:spPr>
          <a:xfrm flipV="1">
            <a:off x="7264559" y="4946381"/>
            <a:ext cx="1097879" cy="338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6CF6F-154D-4F00-B5C0-CCD546390CE9}"/>
              </a:ext>
            </a:extLst>
          </p:cNvPr>
          <p:cNvCxnSpPr>
            <a:cxnSpLocks/>
          </p:cNvCxnSpPr>
          <p:nvPr/>
        </p:nvCxnSpPr>
        <p:spPr>
          <a:xfrm flipH="1" flipV="1">
            <a:off x="6941005" y="4829695"/>
            <a:ext cx="699898" cy="6625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4DC6C7F-0532-471E-94C4-56DC8A8094A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992" y="5971493"/>
            <a:ext cx="1850082" cy="33580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977DD97-3439-4514-9945-0F31E294C10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8642" y="6076317"/>
            <a:ext cx="1876963" cy="3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8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6A8F-D744-47B0-88DB-368B0914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Degenerate mode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646EAA-610B-4FC9-9254-A6AD89C67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" y="1311121"/>
            <a:ext cx="7886699" cy="46600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CE2D3-42C0-40F1-90B3-EADB2475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22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23B7-EA79-4302-95A7-1B9E00BE7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01" y="4156657"/>
            <a:ext cx="1804065" cy="1593964"/>
          </a:xfrm>
          <a:prstGeom prst="rect">
            <a:avLst/>
          </a:prstGeom>
        </p:spPr>
      </p:pic>
      <p:pic>
        <p:nvPicPr>
          <p:cNvPr id="8" name="Picture 7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A06C280A-454C-4C74-909B-A6582B6200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02" y="1499902"/>
            <a:ext cx="1792860" cy="1596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53C5-49C4-412C-A64D-AEE45FDC6E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14" y="1499902"/>
            <a:ext cx="1809668" cy="1596766"/>
          </a:xfrm>
          <a:prstGeom prst="rect">
            <a:avLst/>
          </a:prstGeom>
        </p:spPr>
      </p:pic>
      <p:pic>
        <p:nvPicPr>
          <p:cNvPr id="12" name="Picture 11" descr="A picture containing light, object&#10;&#10;Description automatically generated">
            <a:extLst>
              <a:ext uri="{FF2B5EF4-FFF2-40B4-BE49-F238E27FC236}">
                <a16:creationId xmlns:a16="http://schemas.microsoft.com/office/drawing/2014/main" id="{F9104DD7-FA75-4565-ABF2-40482012CC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13" y="4155957"/>
            <a:ext cx="1640147" cy="1595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9B3785-0022-4B05-A094-BEA41C96A37B}"/>
              </a:ext>
            </a:extLst>
          </p:cNvPr>
          <p:cNvSpPr txBox="1"/>
          <p:nvPr/>
        </p:nvSpPr>
        <p:spPr>
          <a:xfrm>
            <a:off x="5543205" y="3185450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xy</a:t>
            </a:r>
            <a:r>
              <a:rPr lang="en-GB" dirty="0"/>
              <a:t>-plane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25DF3-94D0-46B6-9CB0-2B623FC6FEF6}"/>
              </a:ext>
            </a:extLst>
          </p:cNvPr>
          <p:cNvSpPr txBox="1"/>
          <p:nvPr/>
        </p:nvSpPr>
        <p:spPr>
          <a:xfrm>
            <a:off x="2018859" y="5788804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xy</a:t>
            </a:r>
            <a:r>
              <a:rPr lang="en-GB" dirty="0"/>
              <a:t>-plane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BBD55-82E1-4ABF-A06E-F09117FB6F66}"/>
              </a:ext>
            </a:extLst>
          </p:cNvPr>
          <p:cNvSpPr txBox="1"/>
          <p:nvPr/>
        </p:nvSpPr>
        <p:spPr>
          <a:xfrm>
            <a:off x="7458770" y="3154711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xz</a:t>
            </a:r>
            <a:r>
              <a:rPr lang="en-GB" dirty="0"/>
              <a:t>-plane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8D08E-47A4-4C9C-98CB-0401D5DA5FCB}"/>
              </a:ext>
            </a:extLst>
          </p:cNvPr>
          <p:cNvSpPr txBox="1"/>
          <p:nvPr/>
        </p:nvSpPr>
        <p:spPr>
          <a:xfrm>
            <a:off x="3792906" y="5788804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yz</a:t>
            </a:r>
            <a:r>
              <a:rPr lang="en-GB" dirty="0"/>
              <a:t>-plane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EE99F-0670-44F4-828F-B105706379FD}"/>
              </a:ext>
            </a:extLst>
          </p:cNvPr>
          <p:cNvSpPr txBox="1"/>
          <p:nvPr/>
        </p:nvSpPr>
        <p:spPr>
          <a:xfrm>
            <a:off x="6160032" y="3617858"/>
            <a:ext cx="180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Near field plot plane wave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565B0-DB42-4E11-A19F-A2F0119C759A}"/>
              </a:ext>
            </a:extLst>
          </p:cNvPr>
          <p:cNvSpPr txBox="1"/>
          <p:nvPr/>
        </p:nvSpPr>
        <p:spPr>
          <a:xfrm>
            <a:off x="6160032" y="4937282"/>
            <a:ext cx="180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Near field plot plane wave 2</a:t>
            </a:r>
          </a:p>
        </p:txBody>
      </p:sp>
    </p:spTree>
    <p:extLst>
      <p:ext uri="{BB962C8B-B14F-4D97-AF65-F5344CB8AC3E}">
        <p14:creationId xmlns:p14="http://schemas.microsoft.com/office/powerpoint/2010/main" val="371195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96296E-6 L -0.21753 -0.213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9DCE-E08B-4825-AC04-936F4A5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 </a:t>
            </a:r>
            <a:r>
              <a:rPr lang="de-DE" dirty="0" err="1"/>
              <a:t>nanoprism</a:t>
            </a:r>
            <a:r>
              <a:rPr lang="de-DE" dirty="0"/>
              <a:t> on </a:t>
            </a:r>
            <a:r>
              <a:rPr lang="de-DE" dirty="0" err="1"/>
              <a:t>substrate</a:t>
            </a:r>
            <a:r>
              <a:rPr lang="de-DE" dirty="0"/>
              <a:t>, L = 50nm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D394FB-522D-41D5-904F-91CC48DF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40440"/>
            <a:ext cx="7886699" cy="46009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A4337-3A53-48E2-B9DA-CEC9EF11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23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3E99C-7641-4AEA-BCC2-0549D64F7DF5}"/>
              </a:ext>
            </a:extLst>
          </p:cNvPr>
          <p:cNvSpPr txBox="1"/>
          <p:nvPr/>
        </p:nvSpPr>
        <p:spPr>
          <a:xfrm>
            <a:off x="2613298" y="2077720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520nm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FF074-C704-4B59-892D-2058B33181D3}"/>
              </a:ext>
            </a:extLst>
          </p:cNvPr>
          <p:cNvSpPr txBox="1"/>
          <p:nvPr/>
        </p:nvSpPr>
        <p:spPr>
          <a:xfrm>
            <a:off x="1807755" y="1708388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515nm</a:t>
            </a:r>
          </a:p>
        </p:txBody>
      </p:sp>
    </p:spTree>
    <p:extLst>
      <p:ext uri="{BB962C8B-B14F-4D97-AF65-F5344CB8AC3E}">
        <p14:creationId xmlns:p14="http://schemas.microsoft.com/office/powerpoint/2010/main" val="125662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3CD5-E380-451B-8509-930F6678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 </a:t>
            </a:r>
            <a:r>
              <a:rPr lang="de-DE" dirty="0" err="1"/>
              <a:t>nanoprism</a:t>
            </a:r>
            <a:r>
              <a:rPr lang="de-DE" dirty="0"/>
              <a:t> on </a:t>
            </a:r>
            <a:r>
              <a:rPr lang="de-DE" dirty="0" err="1"/>
              <a:t>substrate</a:t>
            </a:r>
            <a:r>
              <a:rPr lang="de-DE" dirty="0"/>
              <a:t>, L = 150nm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4C01C-0296-4B55-99C7-324A41B36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01740"/>
            <a:ext cx="7886699" cy="4678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A1C3-12D9-4420-A7F0-46A0C213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24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4ED00-5BDE-43F8-9827-A9FD6BFC8434}"/>
              </a:ext>
            </a:extLst>
          </p:cNvPr>
          <p:cNvSpPr txBox="1"/>
          <p:nvPr/>
        </p:nvSpPr>
        <p:spPr>
          <a:xfrm>
            <a:off x="4380413" y="2306561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695nm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971C-8AB3-48F0-AE48-076E2DCC76C9}"/>
              </a:ext>
            </a:extLst>
          </p:cNvPr>
          <p:cNvSpPr txBox="1"/>
          <p:nvPr/>
        </p:nvSpPr>
        <p:spPr>
          <a:xfrm>
            <a:off x="3500849" y="1646186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630nm</a:t>
            </a:r>
          </a:p>
        </p:txBody>
      </p:sp>
    </p:spTree>
    <p:extLst>
      <p:ext uri="{BB962C8B-B14F-4D97-AF65-F5344CB8AC3E}">
        <p14:creationId xmlns:p14="http://schemas.microsoft.com/office/powerpoint/2010/main" val="277940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0E93-7226-4972-9D18-F95D797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 </a:t>
            </a:r>
            <a:r>
              <a:rPr lang="de-DE" dirty="0" err="1"/>
              <a:t>nanoprism</a:t>
            </a:r>
            <a:r>
              <a:rPr lang="de-DE" dirty="0"/>
              <a:t> on </a:t>
            </a:r>
            <a:r>
              <a:rPr lang="de-DE" dirty="0" err="1"/>
              <a:t>substrate</a:t>
            </a:r>
            <a:r>
              <a:rPr lang="de-DE" dirty="0"/>
              <a:t>, L = 250nm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1920ED-D158-4D6B-9DCD-341BA73E7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314728"/>
            <a:ext cx="7886698" cy="46524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59FEC-8AEA-4F6E-A1EF-F8E0047E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25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18EF8-DBF3-4563-A87F-7573ECB7EA1F}"/>
              </a:ext>
            </a:extLst>
          </p:cNvPr>
          <p:cNvSpPr txBox="1"/>
          <p:nvPr/>
        </p:nvSpPr>
        <p:spPr>
          <a:xfrm>
            <a:off x="7304800" y="2621764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935nm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9152E-5D7D-42D3-8D02-78462FA529F1}"/>
              </a:ext>
            </a:extLst>
          </p:cNvPr>
          <p:cNvSpPr txBox="1"/>
          <p:nvPr/>
        </p:nvSpPr>
        <p:spPr>
          <a:xfrm>
            <a:off x="5599613" y="1557624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800nm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7260A-1366-4C68-BA4C-ABDBE7EB7891}"/>
              </a:ext>
            </a:extLst>
          </p:cNvPr>
          <p:cNvSpPr txBox="1"/>
          <p:nvPr/>
        </p:nvSpPr>
        <p:spPr>
          <a:xfrm>
            <a:off x="2373088" y="4697064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545nm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D03A1-9AD8-4B75-81B5-4E171DB2EE8D}"/>
              </a:ext>
            </a:extLst>
          </p:cNvPr>
          <p:cNvSpPr txBox="1"/>
          <p:nvPr/>
        </p:nvSpPr>
        <p:spPr>
          <a:xfrm>
            <a:off x="3078482" y="4792858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585nm</a:t>
            </a:r>
          </a:p>
        </p:txBody>
      </p:sp>
    </p:spTree>
    <p:extLst>
      <p:ext uri="{BB962C8B-B14F-4D97-AF65-F5344CB8AC3E}">
        <p14:creationId xmlns:p14="http://schemas.microsoft.com/office/powerpoint/2010/main" val="1193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6671-D93D-4B78-835F-AE885E3C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Near-field plots- </a:t>
            </a:r>
            <a:r>
              <a:rPr lang="en-GB" dirty="0" err="1"/>
              <a:t>nanoprism</a:t>
            </a:r>
            <a:r>
              <a:rPr lang="en-GB" dirty="0"/>
              <a:t> on substrate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A73F0-1266-4B0E-B3F9-95873115F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7" y="1264823"/>
            <a:ext cx="1408195" cy="13650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2F62D-D649-40E9-BB59-DB3EE219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26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A7E9-C54F-4016-A949-A3EB70AA4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01" y="1260462"/>
            <a:ext cx="1558625" cy="1375257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8308DEF2-7BA3-43F3-8BAF-2D7133ABF1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14" y="1275311"/>
            <a:ext cx="1599641" cy="1375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7CC06-F86F-4FC9-B5C7-A6470530C3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1274104"/>
            <a:ext cx="1705802" cy="1377670"/>
          </a:xfrm>
          <a:prstGeom prst="rect">
            <a:avLst/>
          </a:prstGeom>
        </p:spPr>
      </p:pic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35EC6797-0E82-4229-AF3B-5DF03624B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1" y="4139646"/>
            <a:ext cx="1705802" cy="1377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A2C31-969F-4FFE-9047-235011CC1C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4142059"/>
            <a:ext cx="1744405" cy="1375257"/>
          </a:xfrm>
          <a:prstGeom prst="rect">
            <a:avLst/>
          </a:prstGeom>
        </p:spPr>
      </p:pic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A4E102C0-AC05-4810-BF8E-B23ED1B312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6" y="4139645"/>
            <a:ext cx="1655134" cy="1375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0102D9-C1A5-4A3B-92BA-2C2279B84F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36" y="4139646"/>
            <a:ext cx="1766120" cy="13752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14841B-B80E-4C2C-96C4-3B47B5B585C9}"/>
              </a:ext>
            </a:extLst>
          </p:cNvPr>
          <p:cNvSpPr txBox="1"/>
          <p:nvPr/>
        </p:nvSpPr>
        <p:spPr>
          <a:xfrm>
            <a:off x="1213942" y="264163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73AAC-C224-48AF-B4A1-3786A5B6AC3B}"/>
              </a:ext>
            </a:extLst>
          </p:cNvPr>
          <p:cNvSpPr txBox="1"/>
          <p:nvPr/>
        </p:nvSpPr>
        <p:spPr>
          <a:xfrm>
            <a:off x="7213247" y="263529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6777F-6845-4016-BC25-32E7B525C9C3}"/>
              </a:ext>
            </a:extLst>
          </p:cNvPr>
          <p:cNvSpPr txBox="1"/>
          <p:nvPr/>
        </p:nvSpPr>
        <p:spPr>
          <a:xfrm>
            <a:off x="5436154" y="261787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9DB5E-A403-4C45-A3C1-1F38EC0781D6}"/>
              </a:ext>
            </a:extLst>
          </p:cNvPr>
          <p:cNvSpPr txBox="1"/>
          <p:nvPr/>
        </p:nvSpPr>
        <p:spPr>
          <a:xfrm>
            <a:off x="7301728" y="546559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A3C9C-9A24-4C7A-8D21-F2B687A43724}"/>
              </a:ext>
            </a:extLst>
          </p:cNvPr>
          <p:cNvSpPr txBox="1"/>
          <p:nvPr/>
        </p:nvSpPr>
        <p:spPr>
          <a:xfrm>
            <a:off x="5468808" y="547920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37F60-7799-4801-BD7A-2F99D9DE127A}"/>
              </a:ext>
            </a:extLst>
          </p:cNvPr>
          <p:cNvSpPr txBox="1"/>
          <p:nvPr/>
        </p:nvSpPr>
        <p:spPr>
          <a:xfrm>
            <a:off x="2941423" y="546559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DCA40B-B4B1-45A8-97AF-6975DF88EEB7}"/>
              </a:ext>
            </a:extLst>
          </p:cNvPr>
          <p:cNvSpPr txBox="1"/>
          <p:nvPr/>
        </p:nvSpPr>
        <p:spPr>
          <a:xfrm>
            <a:off x="1251441" y="549751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xy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8A959-45F1-44A6-B24D-5DD655CCE2E1}"/>
              </a:ext>
            </a:extLst>
          </p:cNvPr>
          <p:cNvSpPr txBox="1"/>
          <p:nvPr/>
        </p:nvSpPr>
        <p:spPr>
          <a:xfrm>
            <a:off x="2808607" y="262983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xz</a:t>
            </a:r>
            <a:r>
              <a:rPr lang="de-DE" dirty="0"/>
              <a:t>-plane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FEC0A-A535-43A6-9535-9881C4988304}"/>
              </a:ext>
            </a:extLst>
          </p:cNvPr>
          <p:cNvSpPr txBox="1"/>
          <p:nvPr/>
        </p:nvSpPr>
        <p:spPr>
          <a:xfrm>
            <a:off x="6244167" y="89134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150nm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E9062-B386-4B79-A650-E6E77EE8D56A}"/>
              </a:ext>
            </a:extLst>
          </p:cNvPr>
          <p:cNvSpPr txBox="1"/>
          <p:nvPr/>
        </p:nvSpPr>
        <p:spPr>
          <a:xfrm>
            <a:off x="1936163" y="89213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50nm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6E4858-0DA3-47D5-B656-05240A570A64}"/>
              </a:ext>
            </a:extLst>
          </p:cNvPr>
          <p:cNvSpPr txBox="1"/>
          <p:nvPr/>
        </p:nvSpPr>
        <p:spPr>
          <a:xfrm>
            <a:off x="2096635" y="375118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250nm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DD253-AA01-4D0C-BA41-7B543AA8A5F3}"/>
              </a:ext>
            </a:extLst>
          </p:cNvPr>
          <p:cNvSpPr txBox="1"/>
          <p:nvPr/>
        </p:nvSpPr>
        <p:spPr>
          <a:xfrm>
            <a:off x="6322488" y="376317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 = 250nm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12C40-2E03-4038-8CFF-B3C3AC084CBF}"/>
              </a:ext>
            </a:extLst>
          </p:cNvPr>
          <p:cNvSpPr txBox="1"/>
          <p:nvPr/>
        </p:nvSpPr>
        <p:spPr>
          <a:xfrm>
            <a:off x="1719774" y="5929663"/>
            <a:ext cx="18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Dipolar</a:t>
            </a:r>
            <a:r>
              <a:rPr lang="de-DE" dirty="0"/>
              <a:t> </a:t>
            </a:r>
            <a:r>
              <a:rPr lang="de-DE" dirty="0" err="1"/>
              <a:t>resonance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D0DE69-5BA1-4DE7-B88E-E1DE77ED2873}"/>
              </a:ext>
            </a:extLst>
          </p:cNvPr>
          <p:cNvSpPr txBox="1"/>
          <p:nvPr/>
        </p:nvSpPr>
        <p:spPr>
          <a:xfrm>
            <a:off x="5756491" y="5866845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Quadrapolar</a:t>
            </a:r>
            <a:r>
              <a:rPr lang="de-DE" dirty="0"/>
              <a:t> </a:t>
            </a:r>
            <a:r>
              <a:rPr lang="de-DE" dirty="0" err="1"/>
              <a:t>resonance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7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759-7062-4551-B358-2CE0BDBD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5"/>
            <a:ext cx="7886700" cy="581067"/>
          </a:xfrm>
        </p:spPr>
        <p:txBody>
          <a:bodyPr>
            <a:normAutofit/>
          </a:bodyPr>
          <a:lstStyle/>
          <a:p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near-field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94A8F-63B2-4CA9-BDEA-53321BD2D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2805" r="8516" b="2607"/>
          <a:stretch/>
        </p:blipFill>
        <p:spPr>
          <a:xfrm>
            <a:off x="0" y="946202"/>
            <a:ext cx="9052774" cy="53899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0CD1-C386-4AF4-8CD4-2AF78217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27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7C70E-2653-40A6-A0ED-91E9F138D1ED}"/>
              </a:ext>
            </a:extLst>
          </p:cNvPr>
          <p:cNvSpPr txBox="1"/>
          <p:nvPr/>
        </p:nvSpPr>
        <p:spPr>
          <a:xfrm>
            <a:off x="3976382" y="6064073"/>
            <a:ext cx="1484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Wavelength</a:t>
            </a:r>
            <a:r>
              <a:rPr lang="de-DE" sz="1400" b="1" dirty="0"/>
              <a:t>(</a:t>
            </a:r>
            <a:r>
              <a:rPr lang="de-DE" sz="1400" b="1" dirty="0" err="1"/>
              <a:t>nm</a:t>
            </a:r>
            <a:r>
              <a:rPr lang="de-DE" b="1" dirty="0"/>
              <a:t>)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13C1A-D59A-42B9-86AF-4991F3119E64}"/>
              </a:ext>
            </a:extLst>
          </p:cNvPr>
          <p:cNvSpPr txBox="1"/>
          <p:nvPr/>
        </p:nvSpPr>
        <p:spPr>
          <a:xfrm>
            <a:off x="8515350" y="6094850"/>
            <a:ext cx="5117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/>
              <a:t>10</a:t>
            </a:r>
            <a:r>
              <a:rPr lang="de-DE" sz="1400" b="1" baseline="30000" dirty="0"/>
              <a:t>2</a:t>
            </a:r>
            <a:endParaRPr lang="en-GB" sz="1400" b="1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44BC-C76E-4417-9021-58D4E13E7105}"/>
              </a:ext>
            </a:extLst>
          </p:cNvPr>
          <p:cNvSpPr txBox="1"/>
          <p:nvPr/>
        </p:nvSpPr>
        <p:spPr>
          <a:xfrm>
            <a:off x="5663968" y="908107"/>
            <a:ext cx="7116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b="1" dirty="0"/>
              <a:t>250nm</a:t>
            </a:r>
            <a:endParaRPr lang="en-GB" sz="1200" b="1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D014104-AB38-47D8-9CA9-57DBAE88D825}"/>
              </a:ext>
            </a:extLst>
          </p:cNvPr>
          <p:cNvSpPr/>
          <p:nvPr/>
        </p:nvSpPr>
        <p:spPr>
          <a:xfrm>
            <a:off x="461394" y="5234730"/>
            <a:ext cx="92278" cy="371246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npsub_x264">
            <a:hlinkClick r:id="" action="ppaction://media"/>
            <a:extLst>
              <a:ext uri="{FF2B5EF4-FFF2-40B4-BE49-F238E27FC236}">
                <a16:creationId xmlns:a16="http://schemas.microsoft.com/office/drawing/2014/main" id="{3B67F8B9-AEE8-4562-B81B-20EEE24FD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533" y="1218268"/>
            <a:ext cx="4212740" cy="31595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0C1D5A4-E791-4E40-AAEE-A4F7FBE60902}"/>
              </a:ext>
            </a:extLst>
          </p:cNvPr>
          <p:cNvGrpSpPr/>
          <p:nvPr/>
        </p:nvGrpSpPr>
        <p:grpSpPr>
          <a:xfrm>
            <a:off x="1447837" y="4248932"/>
            <a:ext cx="774295" cy="832850"/>
            <a:chOff x="6824843" y="1921345"/>
            <a:chExt cx="774295" cy="8328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30D44C-1C26-40B7-B3D2-CB5070A952A2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52" y="2606777"/>
              <a:ext cx="40683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2D686B-E52D-4DC3-B640-6933B1D8D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206472"/>
              <a:ext cx="0" cy="417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0F9426-95E7-4F55-AF00-AE07D398F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397311"/>
              <a:ext cx="251702" cy="2094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295A9F-6B00-483E-BFE7-F67D3D88D8A7}"/>
                </a:ext>
              </a:extLst>
            </p:cNvPr>
            <p:cNvSpPr txBox="1"/>
            <p:nvPr/>
          </p:nvSpPr>
          <p:spPr>
            <a:xfrm>
              <a:off x="6824843" y="192134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z</a:t>
              </a:r>
              <a:endParaRPr lang="en-GB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0EC7B3-FB00-469F-AB46-606678421576}"/>
                </a:ext>
              </a:extLst>
            </p:cNvPr>
            <p:cNvSpPr txBox="1"/>
            <p:nvPr/>
          </p:nvSpPr>
          <p:spPr>
            <a:xfrm>
              <a:off x="7154817" y="214301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y</a:t>
              </a:r>
              <a:endParaRPr lang="en-GB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875C0-5E2D-467C-ADAB-09743DD20431}"/>
                </a:ext>
              </a:extLst>
            </p:cNvPr>
            <p:cNvSpPr txBox="1"/>
            <p:nvPr/>
          </p:nvSpPr>
          <p:spPr>
            <a:xfrm>
              <a:off x="7308674" y="23848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x</a:t>
              </a:r>
              <a:endParaRPr lang="en-GB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99DFD-5337-45F5-95ED-42074481F99B}"/>
              </a:ext>
            </a:extLst>
          </p:cNvPr>
          <p:cNvGrpSpPr/>
          <p:nvPr/>
        </p:nvGrpSpPr>
        <p:grpSpPr>
          <a:xfrm>
            <a:off x="655461" y="4400646"/>
            <a:ext cx="714186" cy="662618"/>
            <a:chOff x="2948730" y="5573655"/>
            <a:chExt cx="714186" cy="66261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99587E-12F3-4BF0-98FB-382C026C53D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038" y="5591912"/>
              <a:ext cx="0" cy="39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B9FBE9-5E44-47F9-B85B-B8EDB238B258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30" y="5780015"/>
              <a:ext cx="432661" cy="13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FDDA58-1C2E-4380-8177-3E1CD0B28AD4}"/>
                </a:ext>
              </a:extLst>
            </p:cNvPr>
            <p:cNvSpPr txBox="1"/>
            <p:nvPr/>
          </p:nvSpPr>
          <p:spPr>
            <a:xfrm>
              <a:off x="3147356" y="58669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k</a:t>
              </a:r>
              <a:endParaRPr lang="en-GB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F9A063-9624-48A9-BA67-273BEA0A0425}"/>
                </a:ext>
              </a:extLst>
            </p:cNvPr>
            <p:cNvSpPr txBox="1"/>
            <p:nvPr/>
          </p:nvSpPr>
          <p:spPr>
            <a:xfrm>
              <a:off x="3366040" y="557365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E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53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C 0.02204 -0.01806 0.05885 -0.00718 0.0842 -0.00625 C 0.10902 -0.00532 0.11909 0.00833 0.15138 0.00532 C 0.18281 0.00231 0.2401 -0.02014 0.27413 -0.02407 C 0.30868 -0.02801 0.32378 -0.01227 0.35798 -0.01829 C 0.39253 -0.02454 0.45 -0.05093 0.47951 -0.06042 C 0.50833 -0.07014 0.48697 -0.06945 0.52656 -0.09074 C 0.56632 -0.11227 0.55069 -0.10926 0.56649 -0.12523 C 0.58229 -0.1412 0.60486 -0.16505 0.62152 -0.18657 C 0.63819 -0.2081 0.64583 -0.21528 0.66614 -0.25463 C 0.68645 -0.29375 0.71632 -0.37454 0.74357 -0.42199 C 0.77013 -0.46968 0.79722 -0.5331 0.82604 -0.53958 C 0.84791 -0.54491 0.86927 -0.49028 0.88541 -0.46412 C 0.90138 -0.43773 0.91441 -0.39352 0.92257 -0.38171 " pathEditMode="relative" rAng="0" ptsTypes="AAAAAAAAAAAAAA">
                                      <p:cBhvr>
                                        <p:cTn id="8" dur="1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28" y="-2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4B83-C8AB-48D9-9939-C24B6124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Comparing</a:t>
            </a:r>
            <a:r>
              <a:rPr lang="de-DE" dirty="0"/>
              <a:t> resonant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shifts</a:t>
            </a:r>
            <a:br>
              <a:rPr lang="de-DE" dirty="0"/>
            </a:b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FB3A9B-78C7-46FE-BBFA-B3FD914A8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3" y="1137951"/>
            <a:ext cx="7995233" cy="47054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CB35E-4F60-41B6-AE06-C7E35BBB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28</a:t>
            </a:fld>
            <a:endParaRPr lang="en-GB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9707E9-D6CA-4111-ABD9-0C0922BF0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090583"/>
              </p:ext>
            </p:extLst>
          </p:nvPr>
        </p:nvGraphicFramePr>
        <p:xfrm>
          <a:off x="2625229" y="1438964"/>
          <a:ext cx="4564137" cy="440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79">
                  <a:extLst>
                    <a:ext uri="{9D8B030D-6E8A-4147-A177-3AD203B41FA5}">
                      <a16:colId xmlns:a16="http://schemas.microsoft.com/office/drawing/2014/main" val="3335122370"/>
                    </a:ext>
                  </a:extLst>
                </a:gridCol>
                <a:gridCol w="1521379">
                  <a:extLst>
                    <a:ext uri="{9D8B030D-6E8A-4147-A177-3AD203B41FA5}">
                      <a16:colId xmlns:a16="http://schemas.microsoft.com/office/drawing/2014/main" val="3524847587"/>
                    </a:ext>
                  </a:extLst>
                </a:gridCol>
                <a:gridCol w="1521379">
                  <a:extLst>
                    <a:ext uri="{9D8B030D-6E8A-4147-A177-3AD203B41FA5}">
                      <a16:colId xmlns:a16="http://schemas.microsoft.com/office/drawing/2014/main" val="3083351866"/>
                    </a:ext>
                  </a:extLst>
                </a:gridCol>
              </a:tblGrid>
              <a:tr h="621043">
                <a:tc>
                  <a:txBody>
                    <a:bodyPr/>
                    <a:lstStyle/>
                    <a:p>
                      <a:r>
                        <a:rPr lang="de-DE" dirty="0" err="1"/>
                        <a:t>Nanoprism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length</a:t>
                      </a:r>
                      <a:r>
                        <a:rPr lang="de-DE" dirty="0"/>
                        <a:t> (L)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Self-</a:t>
                      </a:r>
                      <a:r>
                        <a:rPr lang="de-DE" dirty="0" err="1"/>
                        <a:t>supporting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 on </a:t>
                      </a:r>
                      <a:r>
                        <a:rPr lang="de-DE" dirty="0" err="1"/>
                        <a:t>substrate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98125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50nm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515nm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520nm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38976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75nm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535nm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555nm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3813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100nm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565nm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46582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150nm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630nm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695nm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62752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200nm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710nm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815nm,</a:t>
                      </a:r>
                    </a:p>
                    <a:p>
                      <a:r>
                        <a:rPr lang="de-DE" dirty="0"/>
                        <a:t>550nm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14575"/>
                  </a:ext>
                </a:extLst>
              </a:tr>
              <a:tr h="621043">
                <a:tc>
                  <a:txBody>
                    <a:bodyPr/>
                    <a:lstStyle/>
                    <a:p>
                      <a:r>
                        <a:rPr lang="de-DE" dirty="0"/>
                        <a:t>250nm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800nm, 545nm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935nm,</a:t>
                      </a:r>
                    </a:p>
                    <a:p>
                      <a:r>
                        <a:rPr lang="de-DE" dirty="0"/>
                        <a:t>585nm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5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02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EDD4-23EC-47C1-8663-A71E72FF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ACS </a:t>
            </a:r>
            <a:r>
              <a:rPr lang="de-DE" dirty="0" err="1"/>
              <a:t>vs</a:t>
            </a:r>
            <a:r>
              <a:rPr lang="de-DE" dirty="0"/>
              <a:t> SCS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FEE0BF-C7B6-435D-9C12-C7B2332AD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58761"/>
            <a:ext cx="3802888" cy="22565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5A560-3A29-4719-8954-53C116E8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29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2FE69-3FCE-412B-B702-EDDF7CB64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7" y="3699868"/>
            <a:ext cx="3911332" cy="2295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5ABA7-21A4-4345-AA58-2DB123F44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958761"/>
            <a:ext cx="3797500" cy="2256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B2406-9F6F-49BA-B35F-A1CEB1DC6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14" y="3738936"/>
            <a:ext cx="3783959" cy="22565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EEC10-7FB2-4CAD-B340-5394D3215473}"/>
              </a:ext>
            </a:extLst>
          </p:cNvPr>
          <p:cNvCxnSpPr/>
          <p:nvPr/>
        </p:nvCxnSpPr>
        <p:spPr>
          <a:xfrm>
            <a:off x="2173705" y="1066800"/>
            <a:ext cx="1211179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4CE6B-983A-43F4-A0AE-E12D4573B8D8}"/>
              </a:ext>
            </a:extLst>
          </p:cNvPr>
          <p:cNvCxnSpPr>
            <a:cxnSpLocks/>
          </p:cNvCxnSpPr>
          <p:nvPr/>
        </p:nvCxnSpPr>
        <p:spPr>
          <a:xfrm flipV="1">
            <a:off x="6120063" y="1155032"/>
            <a:ext cx="850232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18D90-461D-44DF-88A3-07BC4916AFAE}"/>
              </a:ext>
            </a:extLst>
          </p:cNvPr>
          <p:cNvCxnSpPr/>
          <p:nvPr/>
        </p:nvCxnSpPr>
        <p:spPr>
          <a:xfrm>
            <a:off x="2530094" y="4146884"/>
            <a:ext cx="1769190" cy="0"/>
          </a:xfrm>
          <a:prstGeom prst="line">
            <a:avLst/>
          </a:prstGeom>
          <a:ln w="38100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3A5AD7-3AF1-4DCA-80B6-1CBE0DA98E13}"/>
              </a:ext>
            </a:extLst>
          </p:cNvPr>
          <p:cNvCxnSpPr>
            <a:cxnSpLocks/>
          </p:cNvCxnSpPr>
          <p:nvPr/>
        </p:nvCxnSpPr>
        <p:spPr>
          <a:xfrm flipV="1">
            <a:off x="6611214" y="3970421"/>
            <a:ext cx="1233375" cy="978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32C5-548A-4BF3-996B-27356080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9731A-9E7E-4BC0-B29E-190F3687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6139"/>
            <a:ext cx="9144000" cy="544513"/>
          </a:xfrm>
        </p:spPr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3</a:t>
            </a:fld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66A54D-25D9-4B64-A1CD-0A09A5580FAA}"/>
              </a:ext>
            </a:extLst>
          </p:cNvPr>
          <p:cNvGrpSpPr/>
          <p:nvPr/>
        </p:nvGrpSpPr>
        <p:grpSpPr>
          <a:xfrm>
            <a:off x="1615689" y="4178975"/>
            <a:ext cx="774295" cy="832850"/>
            <a:chOff x="6824843" y="1921345"/>
            <a:chExt cx="774295" cy="83285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E8DC5CE-4238-417B-BB95-BA45B0CC1AA0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52" y="2606777"/>
              <a:ext cx="40683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9F0C81-CE09-4C5E-8A15-F447B08BA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206472"/>
              <a:ext cx="0" cy="417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4146BB4-3641-41E6-9A90-1A390826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397311"/>
              <a:ext cx="251702" cy="2094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B5D6E9-6107-4566-B307-C98A00C0DCFE}"/>
                </a:ext>
              </a:extLst>
            </p:cNvPr>
            <p:cNvSpPr txBox="1"/>
            <p:nvPr/>
          </p:nvSpPr>
          <p:spPr>
            <a:xfrm>
              <a:off x="6824843" y="192134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z</a:t>
              </a:r>
              <a:endParaRPr lang="en-GB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CAA39-0844-4E85-BE78-5C8D93821E66}"/>
                </a:ext>
              </a:extLst>
            </p:cNvPr>
            <p:cNvSpPr txBox="1"/>
            <p:nvPr/>
          </p:nvSpPr>
          <p:spPr>
            <a:xfrm>
              <a:off x="7154817" y="214301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y</a:t>
              </a:r>
              <a:endParaRPr lang="en-GB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244E33-3F5B-4FCC-9BE9-4D9F36DC6900}"/>
                </a:ext>
              </a:extLst>
            </p:cNvPr>
            <p:cNvSpPr txBox="1"/>
            <p:nvPr/>
          </p:nvSpPr>
          <p:spPr>
            <a:xfrm>
              <a:off x="7308674" y="23848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x</a:t>
              </a:r>
              <a:endParaRPr lang="en-GB" b="1" dirty="0"/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7DAE4C-DEEB-4F3C-9737-E35E77739E36}"/>
              </a:ext>
            </a:extLst>
          </p:cNvPr>
          <p:cNvSpPr/>
          <p:nvPr/>
        </p:nvSpPr>
        <p:spPr>
          <a:xfrm>
            <a:off x="712986" y="4198230"/>
            <a:ext cx="2773068" cy="1827829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DF77EE6-2A4D-4863-9274-CBD8D3204794}"/>
              </a:ext>
            </a:extLst>
          </p:cNvPr>
          <p:cNvGrpSpPr/>
          <p:nvPr/>
        </p:nvGrpSpPr>
        <p:grpSpPr>
          <a:xfrm>
            <a:off x="921019" y="4373736"/>
            <a:ext cx="714186" cy="662618"/>
            <a:chOff x="2948730" y="5573655"/>
            <a:chExt cx="714186" cy="662618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AC02696-0BD4-45C5-B92D-C3DA238E5A4C}"/>
                </a:ext>
              </a:extLst>
            </p:cNvPr>
            <p:cNvCxnSpPr>
              <a:cxnSpLocks/>
            </p:cNvCxnSpPr>
            <p:nvPr/>
          </p:nvCxnSpPr>
          <p:spPr>
            <a:xfrm>
              <a:off x="3171038" y="5591912"/>
              <a:ext cx="0" cy="39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D49ABA6-E372-40D1-B011-21323B33CE1D}"/>
                </a:ext>
              </a:extLst>
            </p:cNvPr>
            <p:cNvCxnSpPr>
              <a:cxnSpLocks/>
            </p:cNvCxnSpPr>
            <p:nvPr/>
          </p:nvCxnSpPr>
          <p:spPr>
            <a:xfrm>
              <a:off x="2948730" y="5780015"/>
              <a:ext cx="432661" cy="13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F664A36-4A52-446E-A266-765D008FD073}"/>
                </a:ext>
              </a:extLst>
            </p:cNvPr>
            <p:cNvSpPr txBox="1"/>
            <p:nvPr/>
          </p:nvSpPr>
          <p:spPr>
            <a:xfrm>
              <a:off x="3147356" y="58669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k</a:t>
              </a:r>
              <a:endParaRPr lang="en-GB" b="1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36D1169-B881-4815-ACD2-81F7A9DAD25B}"/>
                </a:ext>
              </a:extLst>
            </p:cNvPr>
            <p:cNvSpPr txBox="1"/>
            <p:nvPr/>
          </p:nvSpPr>
          <p:spPr>
            <a:xfrm>
              <a:off x="3366040" y="557365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E</a:t>
              </a:r>
              <a:endParaRPr lang="en-GB" b="1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61E8E24-147C-422A-94D6-436E2109E764}"/>
              </a:ext>
            </a:extLst>
          </p:cNvPr>
          <p:cNvGrpSpPr/>
          <p:nvPr/>
        </p:nvGrpSpPr>
        <p:grpSpPr>
          <a:xfrm>
            <a:off x="1108815" y="5218738"/>
            <a:ext cx="331388" cy="672195"/>
            <a:chOff x="3147356" y="5564078"/>
            <a:chExt cx="331388" cy="672195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885B1BF-0D28-40F4-8711-686DE1A6D00E}"/>
                </a:ext>
              </a:extLst>
            </p:cNvPr>
            <p:cNvCxnSpPr>
              <a:cxnSpLocks/>
            </p:cNvCxnSpPr>
            <p:nvPr/>
          </p:nvCxnSpPr>
          <p:spPr>
            <a:xfrm>
              <a:off x="3171038" y="5591912"/>
              <a:ext cx="0" cy="3969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B214AD-321D-4B5D-B9C6-EA64DC7727BD}"/>
                </a:ext>
              </a:extLst>
            </p:cNvPr>
            <p:cNvSpPr txBox="1"/>
            <p:nvPr/>
          </p:nvSpPr>
          <p:spPr>
            <a:xfrm>
              <a:off x="3147356" y="58669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k</a:t>
              </a:r>
              <a:endParaRPr lang="en-GB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3B75A6-BDA6-45D5-8F12-13FF737433DC}"/>
                </a:ext>
              </a:extLst>
            </p:cNvPr>
            <p:cNvSpPr txBox="1"/>
            <p:nvPr/>
          </p:nvSpPr>
          <p:spPr>
            <a:xfrm>
              <a:off x="3181868" y="556407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E</a:t>
              </a:r>
              <a:endParaRPr lang="en-GB" b="1" dirty="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22CD5DE-D7A4-4789-BFA3-5EC9EB76F98B}"/>
              </a:ext>
            </a:extLst>
          </p:cNvPr>
          <p:cNvSpPr txBox="1"/>
          <p:nvPr/>
        </p:nvSpPr>
        <p:spPr>
          <a:xfrm>
            <a:off x="2488188" y="4503493"/>
            <a:ext cx="1004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Plane </a:t>
            </a:r>
            <a:r>
              <a:rPr lang="de-DE" sz="1200" dirty="0" err="1"/>
              <a:t>wave</a:t>
            </a:r>
            <a:r>
              <a:rPr lang="de-DE" sz="1200" dirty="0"/>
              <a:t> 1</a:t>
            </a:r>
            <a:endParaRPr lang="en-GB" sz="12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53279A-A20F-44DB-B4A6-7DC435B04E12}"/>
              </a:ext>
            </a:extLst>
          </p:cNvPr>
          <p:cNvSpPr txBox="1"/>
          <p:nvPr/>
        </p:nvSpPr>
        <p:spPr>
          <a:xfrm>
            <a:off x="2481612" y="5431782"/>
            <a:ext cx="1004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Plane </a:t>
            </a:r>
            <a:r>
              <a:rPr lang="de-DE" sz="1200" dirty="0" err="1"/>
              <a:t>wave</a:t>
            </a:r>
            <a:r>
              <a:rPr lang="de-DE" sz="1200" dirty="0"/>
              <a:t> 2</a:t>
            </a:r>
            <a:endParaRPr lang="en-GB" sz="12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0C2022-A745-4429-A7C2-A7E7B356861B}"/>
              </a:ext>
            </a:extLst>
          </p:cNvPr>
          <p:cNvGrpSpPr/>
          <p:nvPr/>
        </p:nvGrpSpPr>
        <p:grpSpPr>
          <a:xfrm>
            <a:off x="2403547" y="1940201"/>
            <a:ext cx="5428785" cy="1627142"/>
            <a:chOff x="2161629" y="1975826"/>
            <a:chExt cx="5428785" cy="162714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74A1AA2-B42A-480C-90C1-4F52A0A17D90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3945858" y="2248083"/>
              <a:ext cx="943140" cy="53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BFCF54E-556A-4569-8329-69571C0D9DF9}"/>
                </a:ext>
              </a:extLst>
            </p:cNvPr>
            <p:cNvCxnSpPr>
              <a:cxnSpLocks/>
            </p:cNvCxnSpPr>
            <p:nvPr/>
          </p:nvCxnSpPr>
          <p:spPr>
            <a:xfrm>
              <a:off x="3945858" y="3215096"/>
              <a:ext cx="9524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71D1AC4-BDA4-4C06-9D7A-6EF9F8E3698D}"/>
                </a:ext>
              </a:extLst>
            </p:cNvPr>
            <p:cNvCxnSpPr>
              <a:cxnSpLocks/>
              <a:endCxn id="108" idx="1"/>
            </p:cNvCxnSpPr>
            <p:nvPr/>
          </p:nvCxnSpPr>
          <p:spPr>
            <a:xfrm>
              <a:off x="3945858" y="3330711"/>
              <a:ext cx="9431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4CDC22-939C-404D-A8E7-03D0782A0930}"/>
                </a:ext>
              </a:extLst>
            </p:cNvPr>
            <p:cNvSpPr txBox="1"/>
            <p:nvPr/>
          </p:nvSpPr>
          <p:spPr>
            <a:xfrm>
              <a:off x="3928275" y="1975826"/>
              <a:ext cx="1004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Plane </a:t>
              </a:r>
              <a:r>
                <a:rPr lang="de-DE" sz="1200" dirty="0" err="1"/>
                <a:t>wave</a:t>
              </a:r>
              <a:r>
                <a:rPr lang="de-DE" sz="1200" dirty="0"/>
                <a:t> 1</a:t>
              </a:r>
              <a:endParaRPr lang="en-GB" sz="12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BDEF28-CB73-4539-94AF-DD38048D5AEF}"/>
                </a:ext>
              </a:extLst>
            </p:cNvPr>
            <p:cNvSpPr txBox="1"/>
            <p:nvPr/>
          </p:nvSpPr>
          <p:spPr>
            <a:xfrm>
              <a:off x="3917627" y="2938097"/>
              <a:ext cx="1004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Plane </a:t>
              </a:r>
              <a:r>
                <a:rPr lang="de-DE" sz="1200" dirty="0" err="1"/>
                <a:t>wave</a:t>
              </a:r>
              <a:r>
                <a:rPr lang="de-DE" sz="1200" dirty="0"/>
                <a:t> 1</a:t>
              </a:r>
              <a:endParaRPr lang="en-GB" sz="12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1D5068-031F-4AFA-9719-58963FA87B91}"/>
                </a:ext>
              </a:extLst>
            </p:cNvPr>
            <p:cNvSpPr txBox="1"/>
            <p:nvPr/>
          </p:nvSpPr>
          <p:spPr>
            <a:xfrm>
              <a:off x="3919822" y="3297559"/>
              <a:ext cx="1004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Plane </a:t>
              </a:r>
              <a:r>
                <a:rPr lang="de-DE" sz="1200" dirty="0" err="1"/>
                <a:t>wave</a:t>
              </a:r>
              <a:r>
                <a:rPr lang="de-DE" sz="1200" dirty="0"/>
                <a:t> 2</a:t>
              </a:r>
              <a:endParaRPr lang="en-GB" sz="1200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074A86C-885C-43A0-909D-F05CB9A6C68F}"/>
                </a:ext>
              </a:extLst>
            </p:cNvPr>
            <p:cNvSpPr/>
            <p:nvPr/>
          </p:nvSpPr>
          <p:spPr>
            <a:xfrm>
              <a:off x="4888998" y="1981204"/>
              <a:ext cx="1091880" cy="544514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Optical </a:t>
              </a:r>
              <a:r>
                <a:rPr lang="de-DE" sz="1200" dirty="0" err="1"/>
                <a:t>cross-section</a:t>
              </a:r>
              <a:endParaRPr lang="en-GB" sz="1200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98A470B-8639-4F4C-AE7A-A2C37ECBDF0F}"/>
                </a:ext>
              </a:extLst>
            </p:cNvPr>
            <p:cNvSpPr/>
            <p:nvPr/>
          </p:nvSpPr>
          <p:spPr>
            <a:xfrm>
              <a:off x="6498534" y="2513940"/>
              <a:ext cx="1091880" cy="544514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Compare</a:t>
              </a:r>
              <a:endParaRPr lang="en-GB" sz="1200" dirty="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81F851F-7EBB-404B-A786-32FB9EB2CA97}"/>
                </a:ext>
              </a:extLst>
            </p:cNvPr>
            <p:cNvSpPr/>
            <p:nvPr/>
          </p:nvSpPr>
          <p:spPr>
            <a:xfrm>
              <a:off x="4888998" y="3058454"/>
              <a:ext cx="1091880" cy="544514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Optical </a:t>
              </a:r>
              <a:r>
                <a:rPr lang="de-DE" sz="1200" dirty="0" err="1"/>
                <a:t>cross-section</a:t>
              </a:r>
              <a:endParaRPr lang="en-GB" sz="1200" dirty="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898C02E-184E-4DD2-AA06-A39FCBA3E23D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>
              <a:off x="5980878" y="2253461"/>
              <a:ext cx="517656" cy="5327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107F580-89F3-4CD7-8AEA-8A14F38BDE10}"/>
                </a:ext>
              </a:extLst>
            </p:cNvPr>
            <p:cNvCxnSpPr>
              <a:cxnSpLocks/>
              <a:stCxn id="108" idx="3"/>
              <a:endCxn id="101" idx="1"/>
            </p:cNvCxnSpPr>
            <p:nvPr/>
          </p:nvCxnSpPr>
          <p:spPr>
            <a:xfrm flipV="1">
              <a:off x="5980878" y="2786197"/>
              <a:ext cx="517656" cy="5445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A049459-1F97-4BAE-BA12-1647D2908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629" y="2248083"/>
              <a:ext cx="692349" cy="5445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BC1A0AA-E285-4510-8F65-33E0F7B8C6DC}"/>
                </a:ext>
              </a:extLst>
            </p:cNvPr>
            <p:cNvCxnSpPr>
              <a:cxnSpLocks/>
            </p:cNvCxnSpPr>
            <p:nvPr/>
          </p:nvCxnSpPr>
          <p:spPr>
            <a:xfrm>
              <a:off x="2161629" y="2792624"/>
              <a:ext cx="692349" cy="538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B2893E-6B7E-48E4-82DF-F1974DC11F97}"/>
              </a:ext>
            </a:extLst>
          </p:cNvPr>
          <p:cNvGrpSpPr/>
          <p:nvPr/>
        </p:nvGrpSpPr>
        <p:grpSpPr>
          <a:xfrm>
            <a:off x="1615689" y="5053148"/>
            <a:ext cx="774295" cy="832850"/>
            <a:chOff x="6824843" y="1921345"/>
            <a:chExt cx="774295" cy="83285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1332629-3E91-43A5-A019-BF2CDF76EAB3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52" y="2606777"/>
              <a:ext cx="40683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1B6F4F8-49DA-469D-983F-943974BFA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206472"/>
              <a:ext cx="0" cy="417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8A3500E-DC6A-4D10-B277-F8C787E10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862" y="2397311"/>
              <a:ext cx="251702" cy="2094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C79BB2-7A3F-48C9-B9CA-3B734AFB370E}"/>
                </a:ext>
              </a:extLst>
            </p:cNvPr>
            <p:cNvSpPr txBox="1"/>
            <p:nvPr/>
          </p:nvSpPr>
          <p:spPr>
            <a:xfrm>
              <a:off x="6824843" y="192134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z</a:t>
              </a:r>
              <a:endParaRPr lang="en-GB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80B916-797D-4389-A1C2-C26297A47CD8}"/>
                </a:ext>
              </a:extLst>
            </p:cNvPr>
            <p:cNvSpPr txBox="1"/>
            <p:nvPr/>
          </p:nvSpPr>
          <p:spPr>
            <a:xfrm>
              <a:off x="7154817" y="2143016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y</a:t>
              </a:r>
              <a:endParaRPr lang="en-GB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80E8D3-F204-4C81-AC09-568AA52F1161}"/>
                </a:ext>
              </a:extLst>
            </p:cNvPr>
            <p:cNvSpPr txBox="1"/>
            <p:nvPr/>
          </p:nvSpPr>
          <p:spPr>
            <a:xfrm>
              <a:off x="7308674" y="23848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x</a:t>
              </a:r>
              <a:endParaRPr lang="en-GB" b="1" dirty="0"/>
            </a:p>
          </p:txBody>
        </p:sp>
      </p:grp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68B2D2C-530C-4E69-AEAF-FF9FDCE125BD}"/>
              </a:ext>
            </a:extLst>
          </p:cNvPr>
          <p:cNvSpPr/>
          <p:nvPr/>
        </p:nvSpPr>
        <p:spPr>
          <a:xfrm>
            <a:off x="1055213" y="5351619"/>
            <a:ext cx="135909" cy="126346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16AA5-CEDA-47BC-BA88-BFCA2B2F7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57" y="2824434"/>
            <a:ext cx="1067967" cy="9022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0EB4BE7-00B0-48F5-A609-70E2A954B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05" y="1718077"/>
            <a:ext cx="1217542" cy="84983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A3D94D-2730-40F5-B749-344D62F9AD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" y="1993587"/>
            <a:ext cx="1640583" cy="13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44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0332-CBEE-40E4-B579-E9F6A604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D1F3-CB22-4310-ACF1-2B0B7989A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Positive shift in resonant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 in </a:t>
            </a:r>
            <a:r>
              <a:rPr lang="de-DE" sz="2400" dirty="0" err="1"/>
              <a:t>particle</a:t>
            </a:r>
            <a:r>
              <a:rPr lang="de-DE" sz="2400" dirty="0"/>
              <a:t>  </a:t>
            </a:r>
            <a:r>
              <a:rPr lang="de-DE" sz="2400" dirty="0" err="1"/>
              <a:t>size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Absorption </a:t>
            </a:r>
            <a:r>
              <a:rPr lang="de-DE" sz="2400" dirty="0" err="1"/>
              <a:t>dominated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smaller</a:t>
            </a:r>
            <a:r>
              <a:rPr lang="de-DE" sz="2400" dirty="0"/>
              <a:t> </a:t>
            </a:r>
            <a:r>
              <a:rPr lang="de-DE" sz="2400" dirty="0" err="1"/>
              <a:t>particle</a:t>
            </a:r>
            <a:r>
              <a:rPr lang="de-DE" sz="2400" dirty="0"/>
              <a:t> </a:t>
            </a:r>
            <a:r>
              <a:rPr lang="de-DE" sz="2400" dirty="0" err="1"/>
              <a:t>sizes</a:t>
            </a:r>
            <a:r>
              <a:rPr lang="de-DE" sz="2400" dirty="0"/>
              <a:t> and </a:t>
            </a:r>
            <a:r>
              <a:rPr lang="de-DE" sz="2400" dirty="0" err="1"/>
              <a:t>scattering</a:t>
            </a:r>
            <a:r>
              <a:rPr lang="de-DE" sz="2400" dirty="0"/>
              <a:t> </a:t>
            </a:r>
            <a:r>
              <a:rPr lang="de-DE" sz="2400" dirty="0" err="1"/>
              <a:t>dominated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larger </a:t>
            </a:r>
            <a:r>
              <a:rPr lang="de-DE" sz="2400" dirty="0" err="1"/>
              <a:t>particle</a:t>
            </a:r>
            <a:r>
              <a:rPr lang="de-DE" sz="2400" dirty="0"/>
              <a:t> </a:t>
            </a:r>
            <a:r>
              <a:rPr lang="de-DE" sz="2400" dirty="0" err="1"/>
              <a:t>sizes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Different </a:t>
            </a:r>
            <a:r>
              <a:rPr lang="de-DE" sz="2400" dirty="0" err="1"/>
              <a:t>approaches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SCS </a:t>
            </a:r>
            <a:r>
              <a:rPr lang="de-DE" sz="2400" dirty="0" err="1"/>
              <a:t>calculation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same </a:t>
            </a:r>
            <a:r>
              <a:rPr lang="de-DE" sz="2400" dirty="0" err="1"/>
              <a:t>result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In the </a:t>
            </a:r>
            <a:r>
              <a:rPr lang="de-DE" sz="2400" dirty="0" err="1"/>
              <a:t>presence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substrate</a:t>
            </a:r>
            <a:r>
              <a:rPr lang="de-DE" sz="2400" dirty="0"/>
              <a:t> the </a:t>
            </a:r>
            <a:r>
              <a:rPr lang="de-DE" sz="2400" dirty="0" err="1"/>
              <a:t>particle</a:t>
            </a:r>
            <a:r>
              <a:rPr lang="de-DE" sz="2400" dirty="0"/>
              <a:t> </a:t>
            </a:r>
            <a:r>
              <a:rPr lang="de-DE" sz="2400" dirty="0" err="1"/>
              <a:t>experiences</a:t>
            </a:r>
            <a:r>
              <a:rPr lang="de-DE" sz="2400" dirty="0"/>
              <a:t> a positive </a:t>
            </a:r>
            <a:r>
              <a:rPr lang="de-DE" sz="2400" dirty="0" err="1"/>
              <a:t>resonance</a:t>
            </a:r>
            <a:r>
              <a:rPr lang="de-DE" sz="2400" dirty="0"/>
              <a:t> shift</a:t>
            </a:r>
          </a:p>
          <a:p>
            <a:endParaRPr lang="de-DE" sz="2400" dirty="0"/>
          </a:p>
          <a:p>
            <a:r>
              <a:rPr lang="de-DE" sz="2400" dirty="0"/>
              <a:t>Different plane </a:t>
            </a:r>
            <a:r>
              <a:rPr lang="de-DE" sz="2400" dirty="0" err="1"/>
              <a:t>waves</a:t>
            </a:r>
            <a:r>
              <a:rPr lang="de-DE" sz="2400" dirty="0"/>
              <a:t> </a:t>
            </a:r>
            <a:r>
              <a:rPr lang="de-DE" sz="2400" dirty="0" err="1"/>
              <a:t>caused</a:t>
            </a:r>
            <a:r>
              <a:rPr lang="de-DE" sz="2400" dirty="0"/>
              <a:t> </a:t>
            </a:r>
            <a:r>
              <a:rPr lang="de-DE" sz="2400" dirty="0" err="1"/>
              <a:t>degenerate</a:t>
            </a:r>
            <a:r>
              <a:rPr lang="de-DE" sz="2400" dirty="0"/>
              <a:t> </a:t>
            </a:r>
            <a:r>
              <a:rPr lang="de-DE" sz="2400" dirty="0" err="1"/>
              <a:t>frequencies</a:t>
            </a:r>
            <a:r>
              <a:rPr lang="de-DE" sz="2400" dirty="0"/>
              <a:t> in the </a:t>
            </a:r>
            <a:r>
              <a:rPr lang="de-DE" sz="2400" dirty="0" err="1"/>
              <a:t>presence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substrate</a:t>
            </a:r>
            <a:endParaRPr lang="de-DE" sz="2400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F17A6-3B09-4A9B-AC9F-BF6B52F8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30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3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2016-4E64-4EA0-881C-72E6F806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FE99-6290-49DF-9DCE-E91603F0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Modelling two triangle prism Au nanoparticle facing each other separated by a small distance and study their optical and electromagnetic properties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 semi-inﬁnite dielectric substrate in the model 2 can be replaced by diﬀerent shapes, sizes and materials</a:t>
            </a:r>
          </a:p>
          <a:p>
            <a:endParaRPr lang="en-GB" sz="2400" dirty="0"/>
          </a:p>
          <a:p>
            <a:r>
              <a:rPr lang="en-GB" sz="2400" dirty="0"/>
              <a:t>Varying the angle of propagation and polarization of the plane wave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0EE2A-1F42-4EB8-9D64-B11F65D9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31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0444-0C44-42E9-B623-2BD99930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2B95-B103-4083-AF59-4FB0E0C3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Jeﬀrey S. Crompton Sergei </a:t>
            </a:r>
            <a:r>
              <a:rPr lang="en-GB" sz="1600" dirty="0" err="1"/>
              <a:t>Yushanov</a:t>
            </a:r>
            <a:r>
              <a:rPr lang="en-GB" sz="1600" dirty="0"/>
              <a:t> and Kyle C. </a:t>
            </a:r>
            <a:r>
              <a:rPr lang="en-GB" sz="1600" dirty="0" err="1"/>
              <a:t>Koppenhoefer</a:t>
            </a:r>
            <a:r>
              <a:rPr lang="en-GB" sz="1600" dirty="0"/>
              <a:t>. "Mie Scattering of Electromagnetic Waves". </a:t>
            </a:r>
            <a:r>
              <a:rPr lang="en-GB" sz="1600" dirty="0">
                <a:hlinkClick r:id="rId2"/>
              </a:rPr>
              <a:t>https://www.comsol.com/paper/download/181101/crompton_paper.pdf</a:t>
            </a:r>
            <a:r>
              <a:rPr lang="en-GB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British Museum. "The Lycurgus Cup". </a:t>
            </a:r>
            <a:r>
              <a:rPr lang="en-GB" sz="1600" dirty="0">
                <a:hlinkClick r:id="rId3"/>
              </a:rPr>
              <a:t>https://britishmuseum.tumblr.com/post/120689869617/the-lycurgus-cup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"The Stained Glass of Sainte-Chapelle in Paris". </a:t>
            </a:r>
            <a:r>
              <a:rPr lang="en-GB" sz="1600" dirty="0">
                <a:hlinkClick r:id="rId4"/>
              </a:rPr>
              <a:t>https://www.reddit.com/r/travel/comments/8smwhx/the_stained_glass_of_saintechapelle_in_paris/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WilliamL.Barnes,AlainDereux,andThomasW.Ebbesen</a:t>
            </a:r>
            <a:r>
              <a:rPr lang="en-GB" sz="1600" dirty="0"/>
              <a:t>. "Surface Plasmon Subwavelength Optics". Nature, 424:824–830, 08 2003. </a:t>
            </a:r>
            <a:r>
              <a:rPr lang="en-GB" sz="1600" dirty="0">
                <a:hlinkClick r:id="rId5"/>
              </a:rPr>
              <a:t>https://www.nature.com/articles/nature01937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148EF-5A8B-4939-8E85-7A8E9AA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32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55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6974BC-1CC2-4D1A-9433-C2581D8A262B}"/>
              </a:ext>
            </a:extLst>
          </p:cNvPr>
          <p:cNvSpPr txBox="1"/>
          <p:nvPr/>
        </p:nvSpPr>
        <p:spPr>
          <a:xfrm>
            <a:off x="1661020" y="2644170"/>
            <a:ext cx="6174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 err="1"/>
              <a:t>Thank</a:t>
            </a:r>
            <a:r>
              <a:rPr lang="de-DE" sz="9600" dirty="0"/>
              <a:t> </a:t>
            </a:r>
            <a:r>
              <a:rPr lang="de-DE" sz="9600" dirty="0" err="1"/>
              <a:t>You</a:t>
            </a:r>
            <a:r>
              <a:rPr lang="de-DE" sz="9600" dirty="0"/>
              <a:t> !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60958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3142-A7A3-4D3D-AA5F-6FDFF54A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Nanoparticles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D09-C520-450C-A458-430F5782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6202"/>
            <a:ext cx="7886700" cy="69287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nanoparticles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AE54F-13B2-4CC7-BDF6-855B363F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4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438796-C379-4C2D-A7DC-0D93B64EB96C}"/>
              </a:ext>
            </a:extLst>
          </p:cNvPr>
          <p:cNvSpPr/>
          <p:nvPr/>
        </p:nvSpPr>
        <p:spPr>
          <a:xfrm>
            <a:off x="4250422" y="1499161"/>
            <a:ext cx="1711354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Nanoparticles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8B21B3-5609-42B2-8163-A7A0E8713786}"/>
              </a:ext>
            </a:extLst>
          </p:cNvPr>
          <p:cNvSpPr/>
          <p:nvPr/>
        </p:nvSpPr>
        <p:spPr>
          <a:xfrm>
            <a:off x="3073692" y="2616642"/>
            <a:ext cx="1852044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Inorganic</a:t>
            </a:r>
            <a:r>
              <a:rPr lang="de-DE" dirty="0"/>
              <a:t>(</a:t>
            </a:r>
            <a:r>
              <a:rPr lang="de-DE" dirty="0" err="1"/>
              <a:t>Metal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4D673F-1C19-4E26-A510-EDB16059894D}"/>
              </a:ext>
            </a:extLst>
          </p:cNvPr>
          <p:cNvSpPr/>
          <p:nvPr/>
        </p:nvSpPr>
        <p:spPr>
          <a:xfrm>
            <a:off x="5206244" y="2616639"/>
            <a:ext cx="1852044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Organic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8711F3-A4BB-420C-A710-9150420E644B}"/>
              </a:ext>
            </a:extLst>
          </p:cNvPr>
          <p:cNvSpPr/>
          <p:nvPr/>
        </p:nvSpPr>
        <p:spPr>
          <a:xfrm>
            <a:off x="1158555" y="3864297"/>
            <a:ext cx="948480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7231E0-5E27-4A97-8D38-7D5F0908AF3D}"/>
              </a:ext>
            </a:extLst>
          </p:cNvPr>
          <p:cNvSpPr/>
          <p:nvPr/>
        </p:nvSpPr>
        <p:spPr>
          <a:xfrm>
            <a:off x="2342801" y="3864297"/>
            <a:ext cx="948480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DF6424-817F-4A10-BCD2-019714B8D48E}"/>
              </a:ext>
            </a:extLst>
          </p:cNvPr>
          <p:cNvSpPr/>
          <p:nvPr/>
        </p:nvSpPr>
        <p:spPr>
          <a:xfrm>
            <a:off x="3527047" y="3864297"/>
            <a:ext cx="948480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</a:t>
            </a:r>
            <a:endParaRPr lang="en-GB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81BBACA-F8C8-41E2-8275-61D2E6F67070}"/>
              </a:ext>
            </a:extLst>
          </p:cNvPr>
          <p:cNvSpPr/>
          <p:nvPr/>
        </p:nvSpPr>
        <p:spPr>
          <a:xfrm>
            <a:off x="4687523" y="3864297"/>
            <a:ext cx="948480" cy="81373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Cu</a:t>
            </a:r>
            <a:endParaRPr lang="en-GB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E86F9-73AC-4BAF-A907-506ED7435244}"/>
              </a:ext>
            </a:extLst>
          </p:cNvPr>
          <p:cNvCxnSpPr>
            <a:cxnSpLocks/>
          </p:cNvCxnSpPr>
          <p:nvPr/>
        </p:nvCxnSpPr>
        <p:spPr>
          <a:xfrm>
            <a:off x="5831222" y="4271163"/>
            <a:ext cx="595619" cy="0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79FF9-8C19-4533-B395-A4F126EE27FC}"/>
              </a:ext>
            </a:extLst>
          </p:cNvPr>
          <p:cNvCxnSpPr>
            <a:endCxn id="16" idx="0"/>
          </p:cNvCxnSpPr>
          <p:nvPr/>
        </p:nvCxnSpPr>
        <p:spPr>
          <a:xfrm flipH="1">
            <a:off x="3999714" y="2312892"/>
            <a:ext cx="565296" cy="303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FF890D-E939-48BF-904B-C37F2061DAB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714301" y="2312889"/>
            <a:ext cx="417965" cy="303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494706-73B7-49E5-8788-4BE71D0CEBC0}"/>
              </a:ext>
            </a:extLst>
          </p:cNvPr>
          <p:cNvCxnSpPr>
            <a:stCxn id="18" idx="0"/>
          </p:cNvCxnSpPr>
          <p:nvPr/>
        </p:nvCxnSpPr>
        <p:spPr>
          <a:xfrm flipV="1">
            <a:off x="1632795" y="3444196"/>
            <a:ext cx="1658486" cy="4201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00FC20-1069-42BE-8C17-618AC77B3D8F}"/>
              </a:ext>
            </a:extLst>
          </p:cNvPr>
          <p:cNvCxnSpPr>
            <a:stCxn id="19" idx="0"/>
          </p:cNvCxnSpPr>
          <p:nvPr/>
        </p:nvCxnSpPr>
        <p:spPr>
          <a:xfrm flipV="1">
            <a:off x="2817041" y="3430374"/>
            <a:ext cx="935241" cy="4339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6FCDFE-74FE-4890-87F0-5A5EA6BE04E3}"/>
              </a:ext>
            </a:extLst>
          </p:cNvPr>
          <p:cNvCxnSpPr>
            <a:stCxn id="20" idx="0"/>
            <a:endCxn id="16" idx="2"/>
          </p:cNvCxnSpPr>
          <p:nvPr/>
        </p:nvCxnSpPr>
        <p:spPr>
          <a:xfrm flipH="1" flipV="1">
            <a:off x="3999714" y="3430374"/>
            <a:ext cx="1573" cy="4339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2F388B-CBA0-4F20-97D8-5EC7CE8F3A0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454937" y="3430374"/>
            <a:ext cx="706826" cy="4339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3C85029-8A42-4E8F-BA4A-1CFAF06C1FC5}"/>
              </a:ext>
            </a:extLst>
          </p:cNvPr>
          <p:cNvSpPr txBox="1"/>
          <p:nvPr/>
        </p:nvSpPr>
        <p:spPr>
          <a:xfrm>
            <a:off x="628650" y="900635"/>
            <a:ext cx="447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Types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nanoparticles</a:t>
            </a:r>
            <a:r>
              <a:rPr lang="de-DE" sz="2800" dirty="0"/>
              <a:t>:</a:t>
            </a:r>
            <a:endParaRPr lang="en-GB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134E34-8FCF-48C5-B26D-3231FA84B11A}"/>
              </a:ext>
            </a:extLst>
          </p:cNvPr>
          <p:cNvSpPr txBox="1"/>
          <p:nvPr/>
        </p:nvSpPr>
        <p:spPr>
          <a:xfrm>
            <a:off x="628650" y="914457"/>
            <a:ext cx="507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Different </a:t>
            </a:r>
            <a:r>
              <a:rPr lang="de-DE" sz="2800" dirty="0" err="1"/>
              <a:t>Metal</a:t>
            </a:r>
            <a:r>
              <a:rPr lang="de-DE" sz="2800" dirty="0"/>
              <a:t> </a:t>
            </a:r>
            <a:r>
              <a:rPr lang="de-DE" sz="2800" dirty="0" err="1"/>
              <a:t>nanoparticles</a:t>
            </a:r>
            <a:endParaRPr lang="en-GB" sz="28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666252-F864-49AF-8250-4AE38BCCECBE}"/>
              </a:ext>
            </a:extLst>
          </p:cNvPr>
          <p:cNvCxnSpPr>
            <a:cxnSpLocks/>
          </p:cNvCxnSpPr>
          <p:nvPr/>
        </p:nvCxnSpPr>
        <p:spPr>
          <a:xfrm>
            <a:off x="1646515" y="1810337"/>
            <a:ext cx="0" cy="8947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CFFA78-7DA7-41E3-8282-CC48DBE9F2BF}"/>
              </a:ext>
            </a:extLst>
          </p:cNvPr>
          <p:cNvSpPr txBox="1"/>
          <p:nvPr/>
        </p:nvSpPr>
        <p:spPr>
          <a:xfrm>
            <a:off x="1696847" y="1876778"/>
            <a:ext cx="54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Inert </a:t>
            </a:r>
            <a:r>
              <a:rPr lang="de-DE" dirty="0" err="1"/>
              <a:t>metal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Strong optical response in the visible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Different </a:t>
            </a:r>
            <a:r>
              <a:rPr lang="de-DE" dirty="0" err="1"/>
              <a:t>resonat</a:t>
            </a:r>
            <a:r>
              <a:rPr lang="de-DE" dirty="0"/>
              <a:t> </a:t>
            </a:r>
            <a:r>
              <a:rPr lang="de-DE" dirty="0" err="1"/>
              <a:t>frequencies</a:t>
            </a:r>
            <a:r>
              <a:rPr lang="de-DE" dirty="0"/>
              <a:t>           different </a:t>
            </a:r>
            <a:r>
              <a:rPr lang="de-DE" dirty="0" err="1"/>
              <a:t>colours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A5B519-17DF-49F1-8688-491FE634E97E}"/>
              </a:ext>
            </a:extLst>
          </p:cNvPr>
          <p:cNvCxnSpPr/>
          <p:nvPr/>
        </p:nvCxnSpPr>
        <p:spPr>
          <a:xfrm>
            <a:off x="4868979" y="2616639"/>
            <a:ext cx="474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887106-3C85-4761-B18C-CA3420DB305B}"/>
              </a:ext>
            </a:extLst>
          </p:cNvPr>
          <p:cNvSpPr txBox="1"/>
          <p:nvPr/>
        </p:nvSpPr>
        <p:spPr>
          <a:xfrm>
            <a:off x="2189394" y="1157937"/>
            <a:ext cx="135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17691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00018 -0.4233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46" grpId="0"/>
      <p:bldP spid="46" grpId="1"/>
      <p:bldP spid="47" grpId="0"/>
      <p:bldP spid="47" grpId="1"/>
      <p:bldP spid="5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DC4269-89DB-4B8C-82B3-20F5335FCF96}"/>
              </a:ext>
            </a:extLst>
          </p:cNvPr>
          <p:cNvCxnSpPr>
            <a:cxnSpLocks/>
            <a:stCxn id="5" idx="4"/>
            <a:endCxn id="30" idx="5"/>
          </p:cNvCxnSpPr>
          <p:nvPr/>
        </p:nvCxnSpPr>
        <p:spPr>
          <a:xfrm flipH="1" flipV="1">
            <a:off x="3099545" y="2827115"/>
            <a:ext cx="1580720" cy="146976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7AB854-9C8B-4678-89C2-A2E9A04DDAA0}"/>
              </a:ext>
            </a:extLst>
          </p:cNvPr>
          <p:cNvCxnSpPr>
            <a:cxnSpLocks/>
            <a:stCxn id="5" idx="4"/>
            <a:endCxn id="31" idx="4"/>
          </p:cNvCxnSpPr>
          <p:nvPr/>
        </p:nvCxnSpPr>
        <p:spPr>
          <a:xfrm flipV="1">
            <a:off x="4680265" y="2429827"/>
            <a:ext cx="0" cy="186705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A3FF2B-925A-48CA-84EA-A5FD3E4A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nanoparticles</a:t>
            </a:r>
            <a:br>
              <a:rPr lang="de-DE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A00CF-A192-4C2C-BBF6-35D4AC8A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5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771DA8-F9B1-462C-B892-3126BD6C4D63}"/>
              </a:ext>
            </a:extLst>
          </p:cNvPr>
          <p:cNvSpPr/>
          <p:nvPr/>
        </p:nvSpPr>
        <p:spPr>
          <a:xfrm>
            <a:off x="3681975" y="3348925"/>
            <a:ext cx="1996579" cy="9479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/>
                </a:solidFill>
              </a:rPr>
              <a:t>Application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nanoparticles</a:t>
            </a:r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072FE5-EE4F-4575-9759-54B5E2CF7FBD}"/>
              </a:ext>
            </a:extLst>
          </p:cNvPr>
          <p:cNvCxnSpPr>
            <a:cxnSpLocks/>
            <a:stCxn id="5" idx="2"/>
            <a:endCxn id="32" idx="6"/>
          </p:cNvCxnSpPr>
          <p:nvPr/>
        </p:nvCxnSpPr>
        <p:spPr>
          <a:xfrm flipH="1" flipV="1">
            <a:off x="2287487" y="3819549"/>
            <a:ext cx="1394488" cy="335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EF0086-425F-467D-929C-3335A40FB78A}"/>
              </a:ext>
            </a:extLst>
          </p:cNvPr>
          <p:cNvCxnSpPr>
            <a:cxnSpLocks/>
            <a:stCxn id="5" idx="7"/>
            <a:endCxn id="33" idx="3"/>
          </p:cNvCxnSpPr>
          <p:nvPr/>
        </p:nvCxnSpPr>
        <p:spPr>
          <a:xfrm flipV="1">
            <a:off x="5386162" y="2738523"/>
            <a:ext cx="877601" cy="74922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0C7B6B5-0C7F-4CB7-8999-7E08DADAA50F}"/>
              </a:ext>
            </a:extLst>
          </p:cNvPr>
          <p:cNvSpPr/>
          <p:nvPr/>
        </p:nvSpPr>
        <p:spPr>
          <a:xfrm>
            <a:off x="1913296" y="2257010"/>
            <a:ext cx="1389777" cy="6679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Drugs and </a:t>
            </a:r>
            <a:r>
              <a:rPr lang="de-DE" sz="1000" dirty="0" err="1">
                <a:solidFill>
                  <a:schemeClr val="bg1"/>
                </a:solidFill>
              </a:rPr>
              <a:t>medication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C6ED2B-1EFC-4EE7-BF78-66FFD8296F16}"/>
              </a:ext>
            </a:extLst>
          </p:cNvPr>
          <p:cNvSpPr/>
          <p:nvPr/>
        </p:nvSpPr>
        <p:spPr>
          <a:xfrm>
            <a:off x="4143370" y="1761908"/>
            <a:ext cx="1073790" cy="6679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bg1"/>
                </a:solidFill>
              </a:rPr>
              <a:t>Soalr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cells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157900-1626-4289-881F-4762AB9A7858}"/>
              </a:ext>
            </a:extLst>
          </p:cNvPr>
          <p:cNvSpPr/>
          <p:nvPr/>
        </p:nvSpPr>
        <p:spPr>
          <a:xfrm>
            <a:off x="956346" y="3485589"/>
            <a:ext cx="1331141" cy="6679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bg1"/>
                </a:solidFill>
              </a:rPr>
              <a:t>manufacturing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DD5626-E4B6-4C96-9F2B-120702691858}"/>
              </a:ext>
            </a:extLst>
          </p:cNvPr>
          <p:cNvSpPr/>
          <p:nvPr/>
        </p:nvSpPr>
        <p:spPr>
          <a:xfrm>
            <a:off x="6057457" y="2162692"/>
            <a:ext cx="1408745" cy="6746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bg1"/>
                </a:solidFill>
              </a:rPr>
              <a:t>electrons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AE15D73-2F35-430F-AEBE-6552960A03D8}"/>
              </a:ext>
            </a:extLst>
          </p:cNvPr>
          <p:cNvSpPr/>
          <p:nvPr/>
        </p:nvSpPr>
        <p:spPr>
          <a:xfrm rot="1984133">
            <a:off x="6386128" y="2714196"/>
            <a:ext cx="1085477" cy="1011868"/>
          </a:xfrm>
          <a:prstGeom prst="arc">
            <a:avLst>
              <a:gd name="adj1" fmla="val 16794815"/>
              <a:gd name="adj2" fmla="val 20980431"/>
            </a:avLst>
          </a:prstGeom>
          <a:ln w="5715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9A08D8-26F4-4F65-BD01-DA1F79927DB3}"/>
              </a:ext>
            </a:extLst>
          </p:cNvPr>
          <p:cNvCxnSpPr>
            <a:cxnSpLocks/>
            <a:stCxn id="5" idx="6"/>
            <a:endCxn id="38" idx="2"/>
          </p:cNvCxnSpPr>
          <p:nvPr/>
        </p:nvCxnSpPr>
        <p:spPr>
          <a:xfrm>
            <a:off x="5678554" y="3822903"/>
            <a:ext cx="120137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74CBEE0-0158-469A-8388-9928987912FB}"/>
              </a:ext>
            </a:extLst>
          </p:cNvPr>
          <p:cNvSpPr/>
          <p:nvPr/>
        </p:nvSpPr>
        <p:spPr>
          <a:xfrm>
            <a:off x="6879929" y="3485589"/>
            <a:ext cx="1408745" cy="6746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Many </a:t>
            </a:r>
            <a:r>
              <a:rPr lang="de-DE" sz="1100" dirty="0" err="1">
                <a:solidFill>
                  <a:schemeClr val="bg1"/>
                </a:solidFill>
              </a:rPr>
              <a:t>more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9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8F0F-0760-416B-AD04-8665D11C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Optical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gold</a:t>
            </a:r>
            <a:r>
              <a:rPr lang="de-DE" dirty="0"/>
              <a:t> </a:t>
            </a:r>
            <a:r>
              <a:rPr lang="de-DE" dirty="0" err="1"/>
              <a:t>nanoparticles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4B848F-9FF0-49B2-9988-E2235EC1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85" y="1860165"/>
            <a:ext cx="3443870" cy="17219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7B841-F242-4EA4-8090-8158CE19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6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52215-C802-423E-85E4-0614DBE7D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77" y="1860164"/>
            <a:ext cx="2576361" cy="1721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52838-1F42-4D8E-A512-F105BDD74AD7}"/>
              </a:ext>
            </a:extLst>
          </p:cNvPr>
          <p:cNvSpPr txBox="1"/>
          <p:nvPr/>
        </p:nvSpPr>
        <p:spPr>
          <a:xfrm>
            <a:off x="893238" y="1384183"/>
            <a:ext cx="773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gold</a:t>
            </a:r>
            <a:r>
              <a:rPr lang="de-DE" dirty="0"/>
              <a:t> </a:t>
            </a:r>
            <a:r>
              <a:rPr lang="de-DE" dirty="0" err="1"/>
              <a:t>nanoprticles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decades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2F09D-00B0-4C21-A9C3-2BFEDC7D0008}"/>
              </a:ext>
            </a:extLst>
          </p:cNvPr>
          <p:cNvSpPr txBox="1"/>
          <p:nvPr/>
        </p:nvSpPr>
        <p:spPr>
          <a:xfrm>
            <a:off x="893238" y="3700241"/>
            <a:ext cx="527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de-DE" dirty="0"/>
              <a:t>Surface </a:t>
            </a:r>
            <a:r>
              <a:rPr lang="de-DE" dirty="0" err="1"/>
              <a:t>plasmon</a:t>
            </a:r>
            <a:r>
              <a:rPr lang="de-DE" dirty="0"/>
              <a:t> </a:t>
            </a:r>
            <a:r>
              <a:rPr lang="de-DE" dirty="0" err="1"/>
              <a:t>resonance</a:t>
            </a:r>
            <a:r>
              <a:rPr lang="de-DE" dirty="0"/>
              <a:t>:</a:t>
            </a:r>
          </a:p>
          <a:p>
            <a:r>
              <a:rPr lang="de-DE" dirty="0"/>
              <a:t>	LSPR : </a:t>
            </a:r>
            <a:r>
              <a:rPr lang="en-GB" dirty="0"/>
              <a:t>Localised</a:t>
            </a:r>
            <a:r>
              <a:rPr lang="de-DE" dirty="0"/>
              <a:t> Surface Plasmon </a:t>
            </a:r>
            <a:r>
              <a:rPr lang="de-DE" dirty="0" err="1"/>
              <a:t>Resonance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15D721-4FFB-4D63-8998-289E82665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46" y="4650548"/>
            <a:ext cx="2938108" cy="1131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944EB-3689-4F49-868A-FB6686C09192}"/>
              </a:ext>
            </a:extLst>
          </p:cNvPr>
          <p:cNvSpPr txBox="1"/>
          <p:nvPr/>
        </p:nvSpPr>
        <p:spPr>
          <a:xfrm>
            <a:off x="2256639" y="5966807"/>
            <a:ext cx="463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Phenomena of Localised Surface Plasmon(LSPR)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DED42-973B-46DB-96DF-66F518B24A16}"/>
              </a:ext>
            </a:extLst>
          </p:cNvPr>
          <p:cNvSpPr txBox="1"/>
          <p:nvPr/>
        </p:nvSpPr>
        <p:spPr>
          <a:xfrm>
            <a:off x="4599890" y="351557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495E3-C120-4BBF-8558-2D922387F062}"/>
              </a:ext>
            </a:extLst>
          </p:cNvPr>
          <p:cNvSpPr txBox="1"/>
          <p:nvPr/>
        </p:nvSpPr>
        <p:spPr>
          <a:xfrm>
            <a:off x="7537073" y="35601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D0391-F247-4D04-B283-71F1E907869F}"/>
              </a:ext>
            </a:extLst>
          </p:cNvPr>
          <p:cNvSpPr txBox="1"/>
          <p:nvPr/>
        </p:nvSpPr>
        <p:spPr>
          <a:xfrm>
            <a:off x="5878189" y="55051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4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9DE8-9E89-4B9E-8A92-435BEAD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9842"/>
            <a:ext cx="7886700" cy="216360"/>
          </a:xfrm>
        </p:spPr>
        <p:txBody>
          <a:bodyPr>
            <a:normAutofit fontScale="90000"/>
          </a:bodyPr>
          <a:lstStyle/>
          <a:p>
            <a:r>
              <a:rPr lang="de-DE" dirty="0"/>
              <a:t>Optical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br>
              <a:rPr lang="de-DE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56A40-FF25-4443-818F-4C21D76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6202"/>
            <a:ext cx="7886700" cy="5389937"/>
          </a:xfrm>
        </p:spPr>
        <p:txBody>
          <a:bodyPr/>
          <a:lstStyle/>
          <a:p>
            <a:r>
              <a:rPr lang="de-DE" dirty="0"/>
              <a:t>Absorption </a:t>
            </a:r>
            <a:r>
              <a:rPr lang="de-DE" dirty="0" err="1"/>
              <a:t>cross-section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Extinction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5D13-7043-40D6-A66A-B6961B3F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3487"/>
            <a:ext cx="9144000" cy="544513"/>
          </a:xfrm>
        </p:spPr>
        <p:txBody>
          <a:bodyPr/>
          <a:lstStyle/>
          <a:p>
            <a:r>
              <a:rPr lang="en-GB" dirty="0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7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49AF0-37B5-4C34-B7C2-0A0DC87102E3}"/>
              </a:ext>
            </a:extLst>
          </p:cNvPr>
          <p:cNvSpPr txBox="1"/>
          <p:nvPr/>
        </p:nvSpPr>
        <p:spPr>
          <a:xfrm>
            <a:off x="8284369" y="4584040"/>
            <a:ext cx="230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BB0E3-C495-49C9-9DC4-88C5CA63FEE7}"/>
              </a:ext>
            </a:extLst>
          </p:cNvPr>
          <p:cNvSpPr txBox="1"/>
          <p:nvPr/>
        </p:nvSpPr>
        <p:spPr>
          <a:xfrm>
            <a:off x="7430434" y="5079432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A40B3-2306-4630-BF01-7BE759F94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05" y="3024286"/>
            <a:ext cx="4196642" cy="1061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0E34C-9746-4BC8-B20E-2E3A3FFC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05" y="4813784"/>
            <a:ext cx="2849135" cy="36933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578561E-3A3D-40D2-920B-82B823D28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05" y="1623278"/>
            <a:ext cx="4236780" cy="88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69CAE-3176-4BF8-B982-E9C7DF090D98}"/>
              </a:ext>
            </a:extLst>
          </p:cNvPr>
          <p:cNvSpPr/>
          <p:nvPr/>
        </p:nvSpPr>
        <p:spPr>
          <a:xfrm>
            <a:off x="3443591" y="1536970"/>
            <a:ext cx="2568103" cy="965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1A7A61-FDC3-429F-9724-51001D525ADE}"/>
              </a:ext>
            </a:extLst>
          </p:cNvPr>
          <p:cNvSpPr/>
          <p:nvPr/>
        </p:nvSpPr>
        <p:spPr>
          <a:xfrm>
            <a:off x="3527769" y="3001733"/>
            <a:ext cx="2568103" cy="965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51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766D-9EEE-4E0B-B4C5-E69C9B40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Maxwell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19CE-5FC1-4E24-B258-EFB2EEF1B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Maxwell Equations: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763DC-4BC9-49B1-BE0F-F73D4905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8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C7F17-53C7-46D4-AEB1-8CFA3C8CE1C4}"/>
              </a:ext>
            </a:extLst>
          </p:cNvPr>
          <p:cNvSpPr txBox="1"/>
          <p:nvPr/>
        </p:nvSpPr>
        <p:spPr>
          <a:xfrm>
            <a:off x="930283" y="2037722"/>
            <a:ext cx="2187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b="1" dirty="0"/>
          </a:p>
          <a:p>
            <a:pPr algn="r"/>
            <a:r>
              <a:rPr lang="en-GB" b="1" dirty="0"/>
              <a:t>Ampere-Maxwell:</a:t>
            </a:r>
          </a:p>
          <a:p>
            <a:pPr algn="r"/>
            <a:endParaRPr lang="en-GB" dirty="0"/>
          </a:p>
          <a:p>
            <a:pPr algn="r"/>
            <a:r>
              <a:rPr lang="en-GB" b="1" dirty="0"/>
              <a:t>Faraday:</a:t>
            </a:r>
          </a:p>
          <a:p>
            <a:pPr algn="r"/>
            <a:endParaRPr lang="en-GB" b="1" dirty="0"/>
          </a:p>
          <a:p>
            <a:pPr algn="r"/>
            <a:r>
              <a:rPr lang="en-GB" b="1" dirty="0"/>
              <a:t>Gauss for B-field:</a:t>
            </a:r>
          </a:p>
          <a:p>
            <a:pPr algn="r"/>
            <a:endParaRPr lang="en-GB" b="1" dirty="0"/>
          </a:p>
          <a:p>
            <a:pPr algn="r"/>
            <a:r>
              <a:rPr lang="en-GB" b="1" dirty="0"/>
              <a:t>Gauss for E-field: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B9085F-ADD2-400B-BAA8-D537A574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903" y="2096397"/>
            <a:ext cx="5096136" cy="238247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AC2EE1-F336-4F38-B7A9-2D35B4AF849B}"/>
              </a:ext>
            </a:extLst>
          </p:cNvPr>
          <p:cNvSpPr/>
          <p:nvPr/>
        </p:nvSpPr>
        <p:spPr>
          <a:xfrm>
            <a:off x="3191933" y="2037722"/>
            <a:ext cx="5113867" cy="2466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1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0C91-BEA4-450C-9FCF-B492C262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tool</a:t>
            </a:r>
            <a:r>
              <a:rPr lang="de-DE" dirty="0"/>
              <a:t> and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9AD7A-4F7E-48FE-AE7E-C3894C141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6202"/>
            <a:ext cx="7886700" cy="53899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COMSOL : COMSOL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multiphysic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	        </a:t>
            </a:r>
            <a:r>
              <a:rPr lang="de-DE" dirty="0" err="1"/>
              <a:t>software</a:t>
            </a:r>
            <a:endParaRPr lang="de-DE" dirty="0"/>
          </a:p>
          <a:p>
            <a:r>
              <a:rPr lang="de-DE" dirty="0"/>
              <a:t>COMSOL </a:t>
            </a:r>
            <a:r>
              <a:rPr lang="de-DE" dirty="0" err="1"/>
              <a:t>offers</a:t>
            </a:r>
            <a:r>
              <a:rPr lang="de-DE" dirty="0"/>
              <a:t> different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>
              <a:buNone/>
            </a:pPr>
            <a:endParaRPr lang="de-DE" dirty="0"/>
          </a:p>
          <a:p>
            <a:r>
              <a:rPr lang="de-DE" dirty="0"/>
              <a:t>Perfectly Matched Layer(PML) </a:t>
            </a:r>
          </a:p>
          <a:p>
            <a:endParaRPr lang="de-DE" dirty="0"/>
          </a:p>
          <a:p>
            <a:r>
              <a:rPr lang="de-DE" dirty="0"/>
              <a:t>Finite Element Method – for calculations</a:t>
            </a:r>
          </a:p>
          <a:p>
            <a:pPr marL="0" indent="0">
              <a:buNone/>
            </a:pPr>
            <a:endParaRPr lang="de-D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069D3-72BE-450F-A7A0-240273B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																		</a:t>
            </a:r>
            <a:fld id="{01189F75-25C2-4C9C-99AD-CF4E24579A5C}" type="slidenum">
              <a:rPr lang="en-GB" smtClean="0">
                <a:solidFill>
                  <a:schemeClr val="tx2"/>
                </a:solidFill>
              </a:rPr>
              <a:pPr/>
              <a:t>9</a:t>
            </a:fld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5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1619</TotalTime>
  <Words>1210</Words>
  <Application>Microsoft Office PowerPoint</Application>
  <PresentationFormat>On-screen Show (4:3)</PresentationFormat>
  <Paragraphs>324</Paragraphs>
  <Slides>33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Electromagnetic simulation of the optical response of gold triangular nanoprism: The eﬀect of dielectric substrate</vt:lpstr>
      <vt:lpstr>Index</vt:lpstr>
      <vt:lpstr>Objective</vt:lpstr>
      <vt:lpstr>Nanoparticles</vt:lpstr>
      <vt:lpstr>Application of nanoparticles </vt:lpstr>
      <vt:lpstr>Optical properties of gold nanoparticles</vt:lpstr>
      <vt:lpstr>Optical cross-section parameters </vt:lpstr>
      <vt:lpstr>Maxwell Equations</vt:lpstr>
      <vt:lpstr>Simulation tool and Theory</vt:lpstr>
      <vt:lpstr>Au triangular nanoprism</vt:lpstr>
      <vt:lpstr>Self-supporting Au nanoprism</vt:lpstr>
      <vt:lpstr>Visual representation of planes </vt:lpstr>
      <vt:lpstr>Self-supporting Au nanoprism, L = 50nm </vt:lpstr>
      <vt:lpstr>Self-supporting Au nanoprism, L = 150nm </vt:lpstr>
      <vt:lpstr>Self-supporting Au nanoprism, L = 250nm </vt:lpstr>
      <vt:lpstr>Near- and far-field plots</vt:lpstr>
      <vt:lpstr>Visualizing near-field </vt:lpstr>
      <vt:lpstr>Methods to calculate SCS</vt:lpstr>
      <vt:lpstr>Methods to calculate SCS</vt:lpstr>
      <vt:lpstr>Au nanoprism on substrate</vt:lpstr>
      <vt:lpstr>Visual representation of planes </vt:lpstr>
      <vt:lpstr>Degenerate mode</vt:lpstr>
      <vt:lpstr>Au nanoprism on substrate, L = 50nm</vt:lpstr>
      <vt:lpstr>Au nanoprism on substrate, L = 150nm</vt:lpstr>
      <vt:lpstr>Au nanoprism on substrate, L = 250nm</vt:lpstr>
      <vt:lpstr>Near-field plots- nanoprism on substrate</vt:lpstr>
      <vt:lpstr>Visualizing near-field</vt:lpstr>
      <vt:lpstr>Comparing resonant frequency shifts </vt:lpstr>
      <vt:lpstr>ACS vs SCS</vt:lpstr>
      <vt:lpstr>Summary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Electromagnetic simulation of the optical response of triangle prism Gold (Au) nanoparticle</dc:title>
  <dc:creator>shoukath ali Mohammad</dc:creator>
  <cp:lastModifiedBy>shoukath ali Mohammad</cp:lastModifiedBy>
  <cp:revision>132</cp:revision>
  <dcterms:created xsi:type="dcterms:W3CDTF">2019-02-27T09:31:15Z</dcterms:created>
  <dcterms:modified xsi:type="dcterms:W3CDTF">2019-04-08T08:56:05Z</dcterms:modified>
</cp:coreProperties>
</file>